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x="18288000" cy="10287000"/>
  <p:notesSz cx="6858000" cy="9144000"/>
  <p:embeddedFontLst>
    <p:embeddedFont>
      <p:font typeface="Canva Sans Bold" charset="1" panose="020B0803030501040103"/>
      <p:regular r:id="rId16"/>
    </p:embeddedFont>
    <p:embeddedFont>
      <p:font typeface="Canva Sans" charset="1" panose="020B0503030501040103"/>
      <p:regular r:id="rId1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8" Type="http://schemas.openxmlformats.org/officeDocument/2006/relationships/slide" Target="slides/slide3.xml"/><Relationship Id="rId18" Type="http://schemas.openxmlformats.org/officeDocument/2006/relationships/customXml" Target="../customXml/item1.xml"/><Relationship Id="rId3" Type="http://schemas.openxmlformats.org/officeDocument/2006/relationships/viewProps" Target="viewProps.xml"/><Relationship Id="rId12" Type="http://schemas.openxmlformats.org/officeDocument/2006/relationships/slide" Target="slides/slide7.xml"/><Relationship Id="rId17" Type="http://schemas.openxmlformats.org/officeDocument/2006/relationships/font" Target="fonts/font17.fntdata"/><Relationship Id="rId7" Type="http://schemas.openxmlformats.org/officeDocument/2006/relationships/slide" Target="slides/slide2.xml"/><Relationship Id="rId16" Type="http://schemas.openxmlformats.org/officeDocument/2006/relationships/font" Target="fonts/font16.fntdata"/><Relationship Id="rId2" Type="http://schemas.openxmlformats.org/officeDocument/2006/relationships/presProps" Target="presProps.xml"/><Relationship Id="rId20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11" Type="http://schemas.openxmlformats.org/officeDocument/2006/relationships/slide" Target="slides/slide6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5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customXml" Target="../customXml/item2.xml"/><Relationship Id="rId14" Type="http://schemas.openxmlformats.org/officeDocument/2006/relationships/slide" Target="slides/slide9.xml"/><Relationship Id="rId4" Type="http://schemas.openxmlformats.org/officeDocument/2006/relationships/theme" Target="theme/theme1.xml"/><Relationship Id="rId9" Type="http://schemas.openxmlformats.org/officeDocument/2006/relationships/slide" Target="slides/slide4.xml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pn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4.png" Type="http://schemas.openxmlformats.org/officeDocument/2006/relationships/image"/><Relationship Id="rId5" Target="../media/image3.pn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.jpeg" Type="http://schemas.openxmlformats.org/officeDocument/2006/relationships/image"/><Relationship Id="rId3" Target="../media/image4.pn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jpeg" Type="http://schemas.openxmlformats.org/officeDocument/2006/relationships/image"/><Relationship Id="rId3" Target="../media/VAGgAd64xcg.mp4" Type="http://schemas.openxmlformats.org/officeDocument/2006/relationships/video"/><Relationship Id="rId4" Target="../media/VAGgAd64xcg.mp4" Type="http://schemas.microsoft.com/office/2007/relationships/media"/><Relationship Id="rId5" Target="../media/image4.pn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5.png" Type="http://schemas.openxmlformats.org/officeDocument/2006/relationships/image"/><Relationship Id="rId11" Target="../media/image16.png" Type="http://schemas.openxmlformats.org/officeDocument/2006/relationships/image"/><Relationship Id="rId12" Target="../media/image17.png" Type="http://schemas.openxmlformats.org/officeDocument/2006/relationships/image"/><Relationship Id="rId13" Target="../media/image4.png" Type="http://schemas.openxmlformats.org/officeDocument/2006/relationships/image"/><Relationship Id="rId2" Target="../media/image7.png" Type="http://schemas.openxmlformats.org/officeDocument/2006/relationships/image"/><Relationship Id="rId3" Target="../media/image8.png" Type="http://schemas.openxmlformats.org/officeDocument/2006/relationships/image"/><Relationship Id="rId4" Target="../media/image9.png" Type="http://schemas.openxmlformats.org/officeDocument/2006/relationships/image"/><Relationship Id="rId5" Target="../media/image10.png" Type="http://schemas.openxmlformats.org/officeDocument/2006/relationships/image"/><Relationship Id="rId6" Target="../media/image11.png" Type="http://schemas.openxmlformats.org/officeDocument/2006/relationships/image"/><Relationship Id="rId7" Target="../media/image12.png" Type="http://schemas.openxmlformats.org/officeDocument/2006/relationships/image"/><Relationship Id="rId8" Target="../media/image13.png" Type="http://schemas.openxmlformats.org/officeDocument/2006/relationships/image"/><Relationship Id="rId9" Target="../media/image14.pn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2.png" Type="http://schemas.openxmlformats.org/officeDocument/2006/relationships/image"/><Relationship Id="rId11" Target="../media/image15.png" Type="http://schemas.openxmlformats.org/officeDocument/2006/relationships/image"/><Relationship Id="rId12" Target="../media/image18.png" Type="http://schemas.openxmlformats.org/officeDocument/2006/relationships/image"/><Relationship Id="rId13" Target="../media/image19.svg" Type="http://schemas.openxmlformats.org/officeDocument/2006/relationships/image"/><Relationship Id="rId14" Target="../media/image20.png" Type="http://schemas.openxmlformats.org/officeDocument/2006/relationships/image"/><Relationship Id="rId15" Target="../media/image21.svg" Type="http://schemas.openxmlformats.org/officeDocument/2006/relationships/image"/><Relationship Id="rId16" Target="../media/image22.png" Type="http://schemas.openxmlformats.org/officeDocument/2006/relationships/image"/><Relationship Id="rId17" Target="../media/image23.svg" Type="http://schemas.openxmlformats.org/officeDocument/2006/relationships/image"/><Relationship Id="rId18" Target="../media/image17.png" Type="http://schemas.openxmlformats.org/officeDocument/2006/relationships/image"/><Relationship Id="rId19" Target="../media/image4.png" Type="http://schemas.openxmlformats.org/officeDocument/2006/relationships/image"/><Relationship Id="rId2" Target="../media/image9.png" Type="http://schemas.openxmlformats.org/officeDocument/2006/relationships/image"/><Relationship Id="rId3" Target="../media/image11.png" Type="http://schemas.openxmlformats.org/officeDocument/2006/relationships/image"/><Relationship Id="rId4" Target="../media/image13.png" Type="http://schemas.openxmlformats.org/officeDocument/2006/relationships/image"/><Relationship Id="rId5" Target="../media/image14.png" Type="http://schemas.openxmlformats.org/officeDocument/2006/relationships/image"/><Relationship Id="rId6" Target="../media/image16.png" Type="http://schemas.openxmlformats.org/officeDocument/2006/relationships/image"/><Relationship Id="rId7" Target="../media/image7.png" Type="http://schemas.openxmlformats.org/officeDocument/2006/relationships/image"/><Relationship Id="rId8" Target="../media/image8.png" Type="http://schemas.openxmlformats.org/officeDocument/2006/relationships/image"/><Relationship Id="rId9" Target="../media/image10.pn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4.png" Type="http://schemas.openxmlformats.org/officeDocument/2006/relationships/image"/><Relationship Id="rId3" Target="../media/image25.png" Type="http://schemas.openxmlformats.org/officeDocument/2006/relationships/image"/><Relationship Id="rId4" Target="../media/image26.svg" Type="http://schemas.openxmlformats.org/officeDocument/2006/relationships/image"/><Relationship Id="rId5" Target="../media/image27.png" Type="http://schemas.openxmlformats.org/officeDocument/2006/relationships/image"/><Relationship Id="rId6" Target="../media/image28.png" Type="http://schemas.openxmlformats.org/officeDocument/2006/relationships/image"/><Relationship Id="rId7" Target="../media/image29.png" Type="http://schemas.openxmlformats.org/officeDocument/2006/relationships/image"/><Relationship Id="rId8" Target="../media/image4.pn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7EBC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0021179" y="2229801"/>
            <a:ext cx="6308365" cy="6819854"/>
          </a:xfrm>
          <a:custGeom>
            <a:avLst/>
            <a:gdLst/>
            <a:ahLst/>
            <a:cxnLst/>
            <a:rect r="r" b="b" t="t" l="l"/>
            <a:pathLst>
              <a:path h="6819854" w="6308365">
                <a:moveTo>
                  <a:pt x="0" y="0"/>
                </a:moveTo>
                <a:lnTo>
                  <a:pt x="6308365" y="0"/>
                </a:lnTo>
                <a:lnTo>
                  <a:pt x="6308365" y="6819855"/>
                </a:lnTo>
                <a:lnTo>
                  <a:pt x="0" y="681985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382784" y="238391"/>
            <a:ext cx="1991411" cy="1991411"/>
          </a:xfrm>
          <a:custGeom>
            <a:avLst/>
            <a:gdLst/>
            <a:ahLst/>
            <a:cxnLst/>
            <a:rect r="r" b="b" t="t" l="l"/>
            <a:pathLst>
              <a:path h="1991411" w="1991411">
                <a:moveTo>
                  <a:pt x="0" y="0"/>
                </a:moveTo>
                <a:lnTo>
                  <a:pt x="1991411" y="0"/>
                </a:lnTo>
                <a:lnTo>
                  <a:pt x="1991411" y="1991410"/>
                </a:lnTo>
                <a:lnTo>
                  <a:pt x="0" y="199141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969553" y="2121434"/>
            <a:ext cx="7689768" cy="54726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4896"/>
              </a:lnSpc>
            </a:pPr>
            <a:r>
              <a:rPr lang="en-US" sz="7448" b="true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Be Recycling Royalty &amp;</a:t>
            </a:r>
          </a:p>
          <a:p>
            <a:pPr algn="ctr">
              <a:lnSpc>
                <a:spcPts val="14896"/>
              </a:lnSpc>
            </a:pPr>
            <a:r>
              <a:rPr lang="en-US" sz="7448" b="true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Recycle Right</a:t>
            </a:r>
          </a:p>
        </p:txBody>
      </p:sp>
      <p:sp>
        <p:nvSpPr>
          <p:cNvPr name="Freeform 5" id="5"/>
          <p:cNvSpPr/>
          <p:nvPr/>
        </p:nvSpPr>
        <p:spPr>
          <a:xfrm flipH="false" flipV="false" rot="0">
            <a:off x="16476073" y="663347"/>
            <a:ext cx="1566455" cy="1566455"/>
          </a:xfrm>
          <a:custGeom>
            <a:avLst/>
            <a:gdLst/>
            <a:ahLst/>
            <a:cxnLst/>
            <a:rect r="r" b="b" t="t" l="l"/>
            <a:pathLst>
              <a:path h="1566455" w="1566455">
                <a:moveTo>
                  <a:pt x="0" y="0"/>
                </a:moveTo>
                <a:lnTo>
                  <a:pt x="1566454" y="0"/>
                </a:lnTo>
                <a:lnTo>
                  <a:pt x="1566454" y="1566454"/>
                </a:lnTo>
                <a:lnTo>
                  <a:pt x="0" y="156645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8659320" y="2367707"/>
            <a:ext cx="1620137" cy="1620137"/>
          </a:xfrm>
          <a:custGeom>
            <a:avLst/>
            <a:gdLst/>
            <a:ahLst/>
            <a:cxnLst/>
            <a:rect r="r" b="b" t="t" l="l"/>
            <a:pathLst>
              <a:path h="1620137" w="1620137">
                <a:moveTo>
                  <a:pt x="0" y="0"/>
                </a:moveTo>
                <a:lnTo>
                  <a:pt x="1620137" y="0"/>
                </a:lnTo>
                <a:lnTo>
                  <a:pt x="1620137" y="1620136"/>
                </a:lnTo>
                <a:lnTo>
                  <a:pt x="0" y="162013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6620722" y="8192083"/>
            <a:ext cx="1066217" cy="1066217"/>
          </a:xfrm>
          <a:custGeom>
            <a:avLst/>
            <a:gdLst/>
            <a:ahLst/>
            <a:cxnLst/>
            <a:rect r="r" b="b" t="t" l="l"/>
            <a:pathLst>
              <a:path h="1066217" w="1066217">
                <a:moveTo>
                  <a:pt x="0" y="0"/>
                </a:moveTo>
                <a:lnTo>
                  <a:pt x="1066217" y="0"/>
                </a:lnTo>
                <a:lnTo>
                  <a:pt x="1066217" y="1066217"/>
                </a:lnTo>
                <a:lnTo>
                  <a:pt x="0" y="106621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15158605" y="8889074"/>
            <a:ext cx="2712173" cy="1097993"/>
          </a:xfrm>
          <a:custGeom>
            <a:avLst/>
            <a:gdLst/>
            <a:ahLst/>
            <a:cxnLst/>
            <a:rect r="r" b="b" t="t" l="l"/>
            <a:pathLst>
              <a:path h="1097993" w="2712173">
                <a:moveTo>
                  <a:pt x="0" y="0"/>
                </a:moveTo>
                <a:lnTo>
                  <a:pt x="2712173" y="0"/>
                </a:lnTo>
                <a:lnTo>
                  <a:pt x="2712173" y="1097993"/>
                </a:lnTo>
                <a:lnTo>
                  <a:pt x="0" y="109799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7EBC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881506" y="1654442"/>
            <a:ext cx="6308365" cy="6819854"/>
          </a:xfrm>
          <a:custGeom>
            <a:avLst/>
            <a:gdLst/>
            <a:ahLst/>
            <a:cxnLst/>
            <a:rect r="r" b="b" t="t" l="l"/>
            <a:pathLst>
              <a:path h="6819854" w="6308365">
                <a:moveTo>
                  <a:pt x="0" y="0"/>
                </a:moveTo>
                <a:lnTo>
                  <a:pt x="6308366" y="0"/>
                </a:lnTo>
                <a:lnTo>
                  <a:pt x="6308366" y="6819854"/>
                </a:lnTo>
                <a:lnTo>
                  <a:pt x="0" y="681985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5158605" y="8889074"/>
            <a:ext cx="2712173" cy="1097993"/>
          </a:xfrm>
          <a:custGeom>
            <a:avLst/>
            <a:gdLst/>
            <a:ahLst/>
            <a:cxnLst/>
            <a:rect r="r" b="b" t="t" l="l"/>
            <a:pathLst>
              <a:path h="1097993" w="2712173">
                <a:moveTo>
                  <a:pt x="0" y="0"/>
                </a:moveTo>
                <a:lnTo>
                  <a:pt x="2712173" y="0"/>
                </a:lnTo>
                <a:lnTo>
                  <a:pt x="2712173" y="1097993"/>
                </a:lnTo>
                <a:lnTo>
                  <a:pt x="0" y="109799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7376764" y="454998"/>
            <a:ext cx="2749753" cy="2749753"/>
          </a:xfrm>
          <a:custGeom>
            <a:avLst/>
            <a:gdLst/>
            <a:ahLst/>
            <a:cxnLst/>
            <a:rect r="r" b="b" t="t" l="l"/>
            <a:pathLst>
              <a:path h="2749753" w="2749753">
                <a:moveTo>
                  <a:pt x="0" y="0"/>
                </a:moveTo>
                <a:lnTo>
                  <a:pt x="2749753" y="0"/>
                </a:lnTo>
                <a:lnTo>
                  <a:pt x="2749753" y="2749753"/>
                </a:lnTo>
                <a:lnTo>
                  <a:pt x="0" y="274975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8824924" y="2986278"/>
            <a:ext cx="7689768" cy="420380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661"/>
              </a:lnSpc>
            </a:pPr>
            <a:r>
              <a:rPr lang="en-US" sz="5948" b="true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Thank you </a:t>
            </a:r>
          </a:p>
          <a:p>
            <a:pPr algn="ctr">
              <a:lnSpc>
                <a:spcPts val="6661"/>
              </a:lnSpc>
            </a:pPr>
          </a:p>
          <a:p>
            <a:pPr algn="ctr">
              <a:lnSpc>
                <a:spcPts val="6661"/>
              </a:lnSpc>
            </a:pPr>
            <a:r>
              <a:rPr lang="en-US" sz="5948" b="true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&amp; </a:t>
            </a:r>
          </a:p>
          <a:p>
            <a:pPr algn="ctr">
              <a:lnSpc>
                <a:spcPts val="6661"/>
              </a:lnSpc>
            </a:pPr>
          </a:p>
          <a:p>
            <a:pPr algn="ctr">
              <a:lnSpc>
                <a:spcPts val="6661"/>
              </a:lnSpc>
            </a:pPr>
            <a:r>
              <a:rPr lang="en-US" sz="5948" b="true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Happy Recycling</a:t>
            </a:r>
          </a:p>
        </p:txBody>
      </p:sp>
      <p:sp>
        <p:nvSpPr>
          <p:cNvPr name="Freeform 6" id="6"/>
          <p:cNvSpPr/>
          <p:nvPr/>
        </p:nvSpPr>
        <p:spPr>
          <a:xfrm flipH="false" flipV="false" rot="0">
            <a:off x="15996220" y="3577045"/>
            <a:ext cx="1566455" cy="1566455"/>
          </a:xfrm>
          <a:custGeom>
            <a:avLst/>
            <a:gdLst/>
            <a:ahLst/>
            <a:cxnLst/>
            <a:rect r="r" b="b" t="t" l="l"/>
            <a:pathLst>
              <a:path h="1566455" w="1566455">
                <a:moveTo>
                  <a:pt x="0" y="0"/>
                </a:moveTo>
                <a:lnTo>
                  <a:pt x="1566455" y="0"/>
                </a:lnTo>
                <a:lnTo>
                  <a:pt x="1566455" y="1566455"/>
                </a:lnTo>
                <a:lnTo>
                  <a:pt x="0" y="156645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9316448" y="7817934"/>
            <a:ext cx="1620137" cy="1620137"/>
          </a:xfrm>
          <a:custGeom>
            <a:avLst/>
            <a:gdLst/>
            <a:ahLst/>
            <a:cxnLst/>
            <a:rect r="r" b="b" t="t" l="l"/>
            <a:pathLst>
              <a:path h="1620137" w="1620137">
                <a:moveTo>
                  <a:pt x="0" y="0"/>
                </a:moveTo>
                <a:lnTo>
                  <a:pt x="1620137" y="0"/>
                </a:lnTo>
                <a:lnTo>
                  <a:pt x="1620137" y="1620137"/>
                </a:lnTo>
                <a:lnTo>
                  <a:pt x="0" y="162013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028700" y="952500"/>
            <a:ext cx="12048013" cy="71247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5879"/>
              </a:lnSpc>
              <a:spcBef>
                <a:spcPct val="0"/>
              </a:spcBef>
            </a:pPr>
            <a:r>
              <a:rPr lang="en-US" b="true" sz="4199" strike="noStrike" u="none">
                <a:solidFill>
                  <a:srgbClr val="7EBC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Learn to recycle right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1028700" y="2685765"/>
            <a:ext cx="16230600" cy="31813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Recycling helps us to:</a:t>
            </a:r>
          </a:p>
          <a:p>
            <a:pPr algn="l">
              <a:lnSpc>
                <a:spcPts val="4200"/>
              </a:lnSpc>
            </a:pPr>
          </a:p>
          <a:p>
            <a:pPr algn="l" marL="647711" indent="-323856" lvl="1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Reuse the planets resources more sustainably.</a:t>
            </a:r>
          </a:p>
          <a:p>
            <a:pPr algn="l">
              <a:lnSpc>
                <a:spcPts val="4200"/>
              </a:lnSpc>
            </a:pPr>
          </a:p>
          <a:p>
            <a:pPr algn="l" marL="647711" indent="-323856" lvl="1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Use less energy which helps to reduce carbon dioxide in the atmosphere.</a:t>
            </a:r>
          </a:p>
          <a:p>
            <a:pPr algn="l">
              <a:lnSpc>
                <a:spcPts val="4200"/>
              </a:lnSpc>
            </a:pPr>
          </a:p>
        </p:txBody>
      </p:sp>
      <p:grpSp>
        <p:nvGrpSpPr>
          <p:cNvPr name="Group 4" id="4"/>
          <p:cNvGrpSpPr/>
          <p:nvPr/>
        </p:nvGrpSpPr>
        <p:grpSpPr>
          <a:xfrm rot="0">
            <a:off x="0" y="9087267"/>
            <a:ext cx="18288000" cy="1199733"/>
            <a:chOff x="0" y="0"/>
            <a:chExt cx="4816593" cy="315979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4816592" cy="315979"/>
            </a:xfrm>
            <a:custGeom>
              <a:avLst/>
              <a:gdLst/>
              <a:ahLst/>
              <a:cxnLst/>
              <a:rect r="r" b="b" t="t" l="l"/>
              <a:pathLst>
                <a:path h="315979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315979"/>
                  </a:lnTo>
                  <a:lnTo>
                    <a:pt x="0" y="315979"/>
                  </a:lnTo>
                  <a:close/>
                </a:path>
              </a:pathLst>
            </a:custGeom>
            <a:solidFill>
              <a:srgbClr val="7EBC00"/>
            </a:solidFill>
          </p:spPr>
        </p:sp>
        <p:sp>
          <p:nvSpPr>
            <p:cNvPr name="TextBox 6" id="6"/>
            <p:cNvSpPr txBox="true"/>
            <p:nvPr/>
          </p:nvSpPr>
          <p:spPr>
            <a:xfrm>
              <a:off x="0" y="-28575"/>
              <a:ext cx="4816593" cy="34455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06"/>
                </a:lnSpc>
              </a:pPr>
            </a:p>
          </p:txBody>
        </p:sp>
      </p:grpSp>
      <p:sp>
        <p:nvSpPr>
          <p:cNvPr name="Freeform 7" id="7"/>
          <p:cNvSpPr/>
          <p:nvPr/>
        </p:nvSpPr>
        <p:spPr>
          <a:xfrm flipH="false" flipV="false" rot="0">
            <a:off x="15871197" y="9255831"/>
            <a:ext cx="2130736" cy="862604"/>
          </a:xfrm>
          <a:custGeom>
            <a:avLst/>
            <a:gdLst/>
            <a:ahLst/>
            <a:cxnLst/>
            <a:rect r="r" b="b" t="t" l="l"/>
            <a:pathLst>
              <a:path h="862604" w="2130736">
                <a:moveTo>
                  <a:pt x="0" y="0"/>
                </a:moveTo>
                <a:lnTo>
                  <a:pt x="2130736" y="0"/>
                </a:lnTo>
                <a:lnTo>
                  <a:pt x="2130736" y="862604"/>
                </a:lnTo>
                <a:lnTo>
                  <a:pt x="0" y="8626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0046053" y="2718379"/>
            <a:ext cx="7213247" cy="4850241"/>
          </a:xfrm>
          <a:custGeom>
            <a:avLst/>
            <a:gdLst/>
            <a:ahLst/>
            <a:cxnLst/>
            <a:rect r="r" b="b" t="t" l="l"/>
            <a:pathLst>
              <a:path h="4850241" w="7213247">
                <a:moveTo>
                  <a:pt x="0" y="0"/>
                </a:moveTo>
                <a:lnTo>
                  <a:pt x="7213247" y="0"/>
                </a:lnTo>
                <a:lnTo>
                  <a:pt x="7213247" y="4850242"/>
                </a:lnTo>
                <a:lnTo>
                  <a:pt x="0" y="485024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6901" r="-7211" b="-6901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1028700" y="800100"/>
            <a:ext cx="15965631" cy="2971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000"/>
              </a:lnSpc>
            </a:pPr>
            <a:r>
              <a:rPr lang="en-US" sz="300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Recycling incorrectly means your unwanted items end up:</a:t>
            </a:r>
          </a:p>
          <a:p>
            <a:pPr algn="l">
              <a:lnSpc>
                <a:spcPts val="6000"/>
              </a:lnSpc>
            </a:pPr>
          </a:p>
          <a:p>
            <a:pPr algn="l" marL="647711" indent="-323856" lvl="1">
              <a:lnSpc>
                <a:spcPts val="600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In </a:t>
            </a:r>
            <a:r>
              <a:rPr lang="en-US" sz="300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landfill, or</a:t>
            </a:r>
          </a:p>
          <a:p>
            <a:pPr algn="l" marL="647711" indent="-323856" lvl="1">
              <a:lnSpc>
                <a:spcPts val="600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being burnt to make energy 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1028700" y="4914900"/>
            <a:ext cx="7850331" cy="2209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000"/>
              </a:lnSpc>
            </a:pPr>
            <a:r>
              <a:rPr lang="en-US" sz="300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Burning the things we throw away to make energy is more useful than landfill but it means that the resources are lost forever.</a:t>
            </a:r>
          </a:p>
        </p:txBody>
      </p:sp>
      <p:grpSp>
        <p:nvGrpSpPr>
          <p:cNvPr name="Group 5" id="5"/>
          <p:cNvGrpSpPr/>
          <p:nvPr/>
        </p:nvGrpSpPr>
        <p:grpSpPr>
          <a:xfrm rot="0">
            <a:off x="0" y="9087267"/>
            <a:ext cx="18288000" cy="1199733"/>
            <a:chOff x="0" y="0"/>
            <a:chExt cx="4816593" cy="315979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4816592" cy="315979"/>
            </a:xfrm>
            <a:custGeom>
              <a:avLst/>
              <a:gdLst/>
              <a:ahLst/>
              <a:cxnLst/>
              <a:rect r="r" b="b" t="t" l="l"/>
              <a:pathLst>
                <a:path h="315979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315979"/>
                  </a:lnTo>
                  <a:lnTo>
                    <a:pt x="0" y="315979"/>
                  </a:lnTo>
                  <a:close/>
                </a:path>
              </a:pathLst>
            </a:custGeom>
            <a:solidFill>
              <a:srgbClr val="7EBC00"/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0" y="-28575"/>
              <a:ext cx="4816593" cy="34455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06"/>
                </a:lnSpc>
              </a:pPr>
            </a:p>
          </p:txBody>
        </p:sp>
      </p:grpSp>
      <p:sp>
        <p:nvSpPr>
          <p:cNvPr name="Freeform 8" id="8"/>
          <p:cNvSpPr/>
          <p:nvPr/>
        </p:nvSpPr>
        <p:spPr>
          <a:xfrm flipH="false" flipV="false" rot="0">
            <a:off x="15871197" y="9255831"/>
            <a:ext cx="2130736" cy="862604"/>
          </a:xfrm>
          <a:custGeom>
            <a:avLst/>
            <a:gdLst/>
            <a:ahLst/>
            <a:cxnLst/>
            <a:rect r="r" b="b" t="t" l="l"/>
            <a:pathLst>
              <a:path h="862604" w="2130736">
                <a:moveTo>
                  <a:pt x="0" y="0"/>
                </a:moveTo>
                <a:lnTo>
                  <a:pt x="2130736" y="0"/>
                </a:lnTo>
                <a:lnTo>
                  <a:pt x="2130736" y="862604"/>
                </a:lnTo>
                <a:lnTo>
                  <a:pt x="0" y="86260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3119994" y="3808091"/>
            <a:ext cx="12048013" cy="133540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919"/>
              </a:lnSpc>
            </a:pPr>
            <a:r>
              <a:rPr lang="en-US" sz="7799" b="true">
                <a:solidFill>
                  <a:srgbClr val="7EBC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So, how do we recycle?</a:t>
            </a:r>
          </a:p>
        </p:txBody>
      </p:sp>
      <p:grpSp>
        <p:nvGrpSpPr>
          <p:cNvPr name="Group 3" id="3"/>
          <p:cNvGrpSpPr/>
          <p:nvPr/>
        </p:nvGrpSpPr>
        <p:grpSpPr>
          <a:xfrm rot="0">
            <a:off x="0" y="9087267"/>
            <a:ext cx="18288000" cy="1199733"/>
            <a:chOff x="0" y="0"/>
            <a:chExt cx="4816593" cy="315979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816592" cy="315979"/>
            </a:xfrm>
            <a:custGeom>
              <a:avLst/>
              <a:gdLst/>
              <a:ahLst/>
              <a:cxnLst/>
              <a:rect r="r" b="b" t="t" l="l"/>
              <a:pathLst>
                <a:path h="315979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315979"/>
                  </a:lnTo>
                  <a:lnTo>
                    <a:pt x="0" y="315979"/>
                  </a:lnTo>
                  <a:close/>
                </a:path>
              </a:pathLst>
            </a:custGeom>
            <a:solidFill>
              <a:srgbClr val="7EBC00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28575"/>
              <a:ext cx="4816593" cy="34455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06"/>
                </a:lnSpc>
              </a:pPr>
            </a:p>
          </p:txBody>
        </p:sp>
      </p:grpSp>
      <p:sp>
        <p:nvSpPr>
          <p:cNvPr name="Freeform 6" id="6"/>
          <p:cNvSpPr/>
          <p:nvPr/>
        </p:nvSpPr>
        <p:spPr>
          <a:xfrm flipH="false" flipV="false" rot="0">
            <a:off x="15871197" y="9255831"/>
            <a:ext cx="2130736" cy="862604"/>
          </a:xfrm>
          <a:custGeom>
            <a:avLst/>
            <a:gdLst/>
            <a:ahLst/>
            <a:cxnLst/>
            <a:rect r="r" b="b" t="t" l="l"/>
            <a:pathLst>
              <a:path h="862604" w="2130736">
                <a:moveTo>
                  <a:pt x="0" y="0"/>
                </a:moveTo>
                <a:lnTo>
                  <a:pt x="2130736" y="0"/>
                </a:lnTo>
                <a:lnTo>
                  <a:pt x="2130736" y="862604"/>
                </a:lnTo>
                <a:lnTo>
                  <a:pt x="0" y="8626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>
            <a:hlinkClick action="ppaction://media"/>
          </p:cNvPr>
          <p:cNvPicPr>
            <a:picLocks noChangeAspect="true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2"/>
          <a:srcRect l="0" t="4294" r="0" b="4294"/>
          <a:stretch>
            <a:fillRect/>
          </a:stretch>
        </p:blipFill>
        <p:spPr>
          <a:xfrm flipH="false" flipV="false" rot="0">
            <a:off x="0" y="0"/>
            <a:ext cx="18288000" cy="9403374"/>
          </a:xfrm>
          <a:prstGeom prst="rect">
            <a:avLst/>
          </a:prstGeom>
        </p:spPr>
      </p:pic>
      <p:grpSp>
        <p:nvGrpSpPr>
          <p:cNvPr name="Group 3" id="3"/>
          <p:cNvGrpSpPr/>
          <p:nvPr/>
        </p:nvGrpSpPr>
        <p:grpSpPr>
          <a:xfrm rot="0">
            <a:off x="0" y="9087267"/>
            <a:ext cx="18288000" cy="1199733"/>
            <a:chOff x="0" y="0"/>
            <a:chExt cx="4816593" cy="315979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816592" cy="315979"/>
            </a:xfrm>
            <a:custGeom>
              <a:avLst/>
              <a:gdLst/>
              <a:ahLst/>
              <a:cxnLst/>
              <a:rect r="r" b="b" t="t" l="l"/>
              <a:pathLst>
                <a:path h="315979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315979"/>
                  </a:lnTo>
                  <a:lnTo>
                    <a:pt x="0" y="315979"/>
                  </a:lnTo>
                  <a:close/>
                </a:path>
              </a:pathLst>
            </a:custGeom>
            <a:solidFill>
              <a:srgbClr val="7EBC00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28575"/>
              <a:ext cx="4816593" cy="34455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06"/>
                </a:lnSpc>
              </a:pPr>
            </a:p>
          </p:txBody>
        </p:sp>
      </p:grpSp>
      <p:sp>
        <p:nvSpPr>
          <p:cNvPr name="Freeform 6" id="6"/>
          <p:cNvSpPr/>
          <p:nvPr/>
        </p:nvSpPr>
        <p:spPr>
          <a:xfrm flipH="false" flipV="false" rot="0">
            <a:off x="15871197" y="9255831"/>
            <a:ext cx="2130736" cy="862604"/>
          </a:xfrm>
          <a:custGeom>
            <a:avLst/>
            <a:gdLst/>
            <a:ahLst/>
            <a:cxnLst/>
            <a:rect r="r" b="b" t="t" l="l"/>
            <a:pathLst>
              <a:path h="862604" w="2130736">
                <a:moveTo>
                  <a:pt x="0" y="0"/>
                </a:moveTo>
                <a:lnTo>
                  <a:pt x="2130736" y="0"/>
                </a:lnTo>
                <a:lnTo>
                  <a:pt x="2130736" y="862604"/>
                </a:lnTo>
                <a:lnTo>
                  <a:pt x="0" y="86260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</p:spTree>
  </p:cSld>
  <p:clrMapOvr>
    <a:masterClrMapping/>
  </p:clrMapOvr>
  <p:timing>
    <p:tnLst>
      <p:par>
        <p:cTn dur="indefinite" restart="never" nodeType="tmRoot">
          <p:childTnLst>
            <p:video>
              <p:cMediaNode vol="100000">
                <p:cTn fill="hold" display="false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667511" y="2833642"/>
            <a:ext cx="1610732" cy="2309858"/>
          </a:xfrm>
          <a:custGeom>
            <a:avLst/>
            <a:gdLst/>
            <a:ahLst/>
            <a:cxnLst/>
            <a:rect r="r" b="b" t="t" l="l"/>
            <a:pathLst>
              <a:path h="2309858" w="1610732">
                <a:moveTo>
                  <a:pt x="0" y="0"/>
                </a:moveTo>
                <a:lnTo>
                  <a:pt x="1610732" y="0"/>
                </a:lnTo>
                <a:lnTo>
                  <a:pt x="1610732" y="2309858"/>
                </a:lnTo>
                <a:lnTo>
                  <a:pt x="0" y="230985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3949910" y="2787022"/>
            <a:ext cx="2615238" cy="2256151"/>
          </a:xfrm>
          <a:custGeom>
            <a:avLst/>
            <a:gdLst/>
            <a:ahLst/>
            <a:cxnLst/>
            <a:rect r="r" b="b" t="t" l="l"/>
            <a:pathLst>
              <a:path h="2256151" w="2615238">
                <a:moveTo>
                  <a:pt x="0" y="0"/>
                </a:moveTo>
                <a:lnTo>
                  <a:pt x="2615238" y="0"/>
                </a:lnTo>
                <a:lnTo>
                  <a:pt x="2615238" y="2256151"/>
                </a:lnTo>
                <a:lnTo>
                  <a:pt x="0" y="225615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6811518" y="2883680"/>
            <a:ext cx="2320845" cy="1984491"/>
          </a:xfrm>
          <a:custGeom>
            <a:avLst/>
            <a:gdLst/>
            <a:ahLst/>
            <a:cxnLst/>
            <a:rect r="r" b="b" t="t" l="l"/>
            <a:pathLst>
              <a:path h="1984491" w="2320845">
                <a:moveTo>
                  <a:pt x="0" y="0"/>
                </a:moveTo>
                <a:lnTo>
                  <a:pt x="2320845" y="0"/>
                </a:lnTo>
                <a:lnTo>
                  <a:pt x="2320845" y="1984490"/>
                </a:lnTo>
                <a:lnTo>
                  <a:pt x="0" y="198449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9132363" y="2883680"/>
            <a:ext cx="2210363" cy="2056963"/>
          </a:xfrm>
          <a:custGeom>
            <a:avLst/>
            <a:gdLst/>
            <a:ahLst/>
            <a:cxnLst/>
            <a:rect r="r" b="b" t="t" l="l"/>
            <a:pathLst>
              <a:path h="2056963" w="2210363">
                <a:moveTo>
                  <a:pt x="0" y="0"/>
                </a:moveTo>
                <a:lnTo>
                  <a:pt x="2210364" y="0"/>
                </a:lnTo>
                <a:lnTo>
                  <a:pt x="2210364" y="2056963"/>
                </a:lnTo>
                <a:lnTo>
                  <a:pt x="0" y="205696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15077215" y="2558313"/>
            <a:ext cx="1543274" cy="2585187"/>
            <a:chOff x="0" y="0"/>
            <a:chExt cx="2057699" cy="3446916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30311" y="0"/>
              <a:ext cx="1997077" cy="3034052"/>
            </a:xfrm>
            <a:custGeom>
              <a:avLst/>
              <a:gdLst/>
              <a:ahLst/>
              <a:cxnLst/>
              <a:rect r="r" b="b" t="t" l="l"/>
              <a:pathLst>
                <a:path h="3034052" w="1997077">
                  <a:moveTo>
                    <a:pt x="0" y="0"/>
                  </a:moveTo>
                  <a:lnTo>
                    <a:pt x="1997077" y="0"/>
                  </a:lnTo>
                  <a:lnTo>
                    <a:pt x="1997077" y="3034052"/>
                  </a:lnTo>
                  <a:lnTo>
                    <a:pt x="0" y="30340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 l="-17837" t="-12040" r="-17327" b="-7380"/>
              </a:stretch>
            </a:blipFill>
          </p:spPr>
        </p:sp>
        <p:sp>
          <p:nvSpPr>
            <p:cNvPr name="TextBox 8" id="8"/>
            <p:cNvSpPr txBox="true"/>
            <p:nvPr/>
          </p:nvSpPr>
          <p:spPr>
            <a:xfrm rot="0">
              <a:off x="0" y="2995952"/>
              <a:ext cx="2057699" cy="45096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2874"/>
                </a:lnSpc>
              </a:pPr>
              <a:r>
                <a:rPr lang="en-US" sz="2053" b="true">
                  <a:solidFill>
                    <a:srgbClr val="000000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Kitchen Roll</a:t>
              </a:r>
            </a:p>
          </p:txBody>
        </p:sp>
      </p:grpSp>
      <p:sp>
        <p:nvSpPr>
          <p:cNvPr name="Freeform 9" id="9"/>
          <p:cNvSpPr/>
          <p:nvPr/>
        </p:nvSpPr>
        <p:spPr>
          <a:xfrm flipH="false" flipV="false" rot="0">
            <a:off x="11844677" y="2787022"/>
            <a:ext cx="2372889" cy="2250278"/>
          </a:xfrm>
          <a:custGeom>
            <a:avLst/>
            <a:gdLst/>
            <a:ahLst/>
            <a:cxnLst/>
            <a:rect r="r" b="b" t="t" l="l"/>
            <a:pathLst>
              <a:path h="2250278" w="2372889">
                <a:moveTo>
                  <a:pt x="0" y="0"/>
                </a:moveTo>
                <a:lnTo>
                  <a:pt x="2372889" y="0"/>
                </a:lnTo>
                <a:lnTo>
                  <a:pt x="2372889" y="2250278"/>
                </a:lnTo>
                <a:lnTo>
                  <a:pt x="0" y="225027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14430032" y="5972036"/>
            <a:ext cx="2267942" cy="2189467"/>
          </a:xfrm>
          <a:custGeom>
            <a:avLst/>
            <a:gdLst/>
            <a:ahLst/>
            <a:cxnLst/>
            <a:rect r="r" b="b" t="t" l="l"/>
            <a:pathLst>
              <a:path h="2189467" w="2267942">
                <a:moveTo>
                  <a:pt x="0" y="0"/>
                </a:moveTo>
                <a:lnTo>
                  <a:pt x="2267943" y="0"/>
                </a:lnTo>
                <a:lnTo>
                  <a:pt x="2267943" y="2189467"/>
                </a:lnTo>
                <a:lnTo>
                  <a:pt x="0" y="2189467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grpSp>
        <p:nvGrpSpPr>
          <p:cNvPr name="Group 11" id="11"/>
          <p:cNvGrpSpPr/>
          <p:nvPr/>
        </p:nvGrpSpPr>
        <p:grpSpPr>
          <a:xfrm rot="0">
            <a:off x="4513724" y="6076285"/>
            <a:ext cx="2682948" cy="2120638"/>
            <a:chOff x="0" y="0"/>
            <a:chExt cx="3577264" cy="2827518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3577264" cy="2414653"/>
            </a:xfrm>
            <a:custGeom>
              <a:avLst/>
              <a:gdLst/>
              <a:ahLst/>
              <a:cxnLst/>
              <a:rect r="r" b="b" t="t" l="l"/>
              <a:pathLst>
                <a:path h="2414653" w="3577264">
                  <a:moveTo>
                    <a:pt x="0" y="0"/>
                  </a:moveTo>
                  <a:lnTo>
                    <a:pt x="3577264" y="0"/>
                  </a:lnTo>
                  <a:lnTo>
                    <a:pt x="3577264" y="2414653"/>
                  </a:lnTo>
                  <a:lnTo>
                    <a:pt x="0" y="24146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/>
              <a:stretch>
                <a:fillRect l="0" t="0" r="0" b="0"/>
              </a:stretch>
            </a:blipFill>
          </p:spPr>
        </p:sp>
        <p:sp>
          <p:nvSpPr>
            <p:cNvPr name="TextBox 13" id="13"/>
            <p:cNvSpPr txBox="true"/>
            <p:nvPr/>
          </p:nvSpPr>
          <p:spPr>
            <a:xfrm rot="0">
              <a:off x="161060" y="2376553"/>
              <a:ext cx="2595628" cy="45096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2874"/>
                </a:lnSpc>
              </a:pPr>
              <a:r>
                <a:rPr lang="en-US" sz="2053" b="true">
                  <a:solidFill>
                    <a:srgbClr val="000000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Crisp Packets</a:t>
              </a:r>
            </a:p>
          </p:txBody>
        </p:sp>
      </p:grpSp>
      <p:grpSp>
        <p:nvGrpSpPr>
          <p:cNvPr name="Group 14" id="14"/>
          <p:cNvGrpSpPr/>
          <p:nvPr/>
        </p:nvGrpSpPr>
        <p:grpSpPr>
          <a:xfrm rot="0">
            <a:off x="1590025" y="6156999"/>
            <a:ext cx="2099556" cy="2244902"/>
            <a:chOff x="0" y="0"/>
            <a:chExt cx="2799409" cy="2993203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2799409" cy="2475668"/>
            </a:xfrm>
            <a:custGeom>
              <a:avLst/>
              <a:gdLst/>
              <a:ahLst/>
              <a:cxnLst/>
              <a:rect r="r" b="b" t="t" l="l"/>
              <a:pathLst>
                <a:path h="2475668" w="2799409">
                  <a:moveTo>
                    <a:pt x="0" y="0"/>
                  </a:moveTo>
                  <a:lnTo>
                    <a:pt x="2799409" y="0"/>
                  </a:lnTo>
                  <a:lnTo>
                    <a:pt x="2799409" y="2475668"/>
                  </a:lnTo>
                  <a:lnTo>
                    <a:pt x="0" y="247566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0"/>
              <a:stretch>
                <a:fillRect l="-40024" t="-14264" r="-33359" b="-16114"/>
              </a:stretch>
            </a:blipFill>
          </p:spPr>
        </p:sp>
        <p:sp>
          <p:nvSpPr>
            <p:cNvPr name="TextBox 16" id="16"/>
            <p:cNvSpPr txBox="true"/>
            <p:nvPr/>
          </p:nvSpPr>
          <p:spPr>
            <a:xfrm rot="0">
              <a:off x="203781" y="2542239"/>
              <a:ext cx="2595628" cy="45096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2874"/>
                </a:lnSpc>
              </a:pPr>
              <a:r>
                <a:rPr lang="en-US" sz="2053" b="true">
                  <a:solidFill>
                    <a:srgbClr val="000000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Foil</a:t>
              </a:r>
            </a:p>
          </p:txBody>
        </p:sp>
      </p:grpSp>
      <p:grpSp>
        <p:nvGrpSpPr>
          <p:cNvPr name="Group 17" id="17"/>
          <p:cNvGrpSpPr/>
          <p:nvPr/>
        </p:nvGrpSpPr>
        <p:grpSpPr>
          <a:xfrm rot="0">
            <a:off x="7621676" y="5731638"/>
            <a:ext cx="3700156" cy="2670264"/>
            <a:chOff x="0" y="0"/>
            <a:chExt cx="4933541" cy="3560351"/>
          </a:xfrm>
        </p:grpSpPr>
        <p:sp>
          <p:nvSpPr>
            <p:cNvPr name="Freeform 18" id="18"/>
            <p:cNvSpPr/>
            <p:nvPr/>
          </p:nvSpPr>
          <p:spPr>
            <a:xfrm flipH="false" flipV="false" rot="0">
              <a:off x="0" y="0"/>
              <a:ext cx="4933541" cy="2805951"/>
            </a:xfrm>
            <a:custGeom>
              <a:avLst/>
              <a:gdLst/>
              <a:ahLst/>
              <a:cxnLst/>
              <a:rect r="r" b="b" t="t" l="l"/>
              <a:pathLst>
                <a:path h="2805951" w="4933541">
                  <a:moveTo>
                    <a:pt x="0" y="0"/>
                  </a:moveTo>
                  <a:lnTo>
                    <a:pt x="4933541" y="0"/>
                  </a:lnTo>
                  <a:lnTo>
                    <a:pt x="4933541" y="2805951"/>
                  </a:lnTo>
                  <a:lnTo>
                    <a:pt x="0" y="280595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1"/>
              <a:stretch>
                <a:fillRect l="0" t="0" r="0" b="0"/>
              </a:stretch>
            </a:blipFill>
          </p:spPr>
        </p:sp>
        <p:sp>
          <p:nvSpPr>
            <p:cNvPr name="TextBox 19" id="19"/>
            <p:cNvSpPr txBox="true"/>
            <p:nvPr/>
          </p:nvSpPr>
          <p:spPr>
            <a:xfrm rot="0">
              <a:off x="584478" y="2626987"/>
              <a:ext cx="3764584" cy="93336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2874"/>
                </a:lnSpc>
              </a:pPr>
              <a:r>
                <a:rPr lang="en-US" sz="2053" b="true">
                  <a:solidFill>
                    <a:srgbClr val="000000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Sweet &amp; chocolate bar wrappers</a:t>
              </a:r>
            </a:p>
          </p:txBody>
        </p:sp>
      </p:grpSp>
      <p:sp>
        <p:nvSpPr>
          <p:cNvPr name="TextBox 20" id="20"/>
          <p:cNvSpPr txBox="true"/>
          <p:nvPr/>
        </p:nvSpPr>
        <p:spPr>
          <a:xfrm rot="0">
            <a:off x="1028700" y="952500"/>
            <a:ext cx="10503199" cy="71247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5879"/>
              </a:lnSpc>
              <a:spcBef>
                <a:spcPct val="0"/>
              </a:spcBef>
            </a:pPr>
            <a:r>
              <a:rPr lang="en-US" b="true" sz="4199" strike="noStrike" u="none">
                <a:solidFill>
                  <a:srgbClr val="7EBC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Which of these items can be recycled?</a:t>
            </a:r>
          </a:p>
        </p:txBody>
      </p:sp>
      <p:grpSp>
        <p:nvGrpSpPr>
          <p:cNvPr name="Group 21" id="21"/>
          <p:cNvGrpSpPr/>
          <p:nvPr/>
        </p:nvGrpSpPr>
        <p:grpSpPr>
          <a:xfrm rot="0">
            <a:off x="11772913" y="6093995"/>
            <a:ext cx="1946721" cy="2085218"/>
            <a:chOff x="0" y="0"/>
            <a:chExt cx="2595628" cy="2780291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349427" y="0"/>
              <a:ext cx="1965999" cy="2213294"/>
            </a:xfrm>
            <a:custGeom>
              <a:avLst/>
              <a:gdLst/>
              <a:ahLst/>
              <a:cxnLst/>
              <a:rect r="r" b="b" t="t" l="l"/>
              <a:pathLst>
                <a:path h="2213294" w="1965999">
                  <a:moveTo>
                    <a:pt x="0" y="0"/>
                  </a:moveTo>
                  <a:lnTo>
                    <a:pt x="1965998" y="0"/>
                  </a:lnTo>
                  <a:lnTo>
                    <a:pt x="1965998" y="2213294"/>
                  </a:lnTo>
                  <a:lnTo>
                    <a:pt x="0" y="221329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2"/>
              <a:stretch>
                <a:fillRect l="-48373" t="0" r="0" b="0"/>
              </a:stretch>
            </a:blipFill>
          </p:spPr>
        </p:sp>
        <p:sp>
          <p:nvSpPr>
            <p:cNvPr name="TextBox 23" id="23"/>
            <p:cNvSpPr txBox="true"/>
            <p:nvPr/>
          </p:nvSpPr>
          <p:spPr>
            <a:xfrm rot="0">
              <a:off x="0" y="2342400"/>
              <a:ext cx="2595628" cy="43789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2730"/>
                </a:lnSpc>
              </a:pPr>
              <a:r>
                <a:rPr lang="en-US" sz="1950" b="true">
                  <a:solidFill>
                    <a:srgbClr val="000000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Used nappies </a:t>
              </a:r>
            </a:p>
          </p:txBody>
        </p:sp>
      </p:grpSp>
      <p:grpSp>
        <p:nvGrpSpPr>
          <p:cNvPr name="Group 24" id="24"/>
          <p:cNvGrpSpPr/>
          <p:nvPr/>
        </p:nvGrpSpPr>
        <p:grpSpPr>
          <a:xfrm rot="0">
            <a:off x="0" y="9087267"/>
            <a:ext cx="18288000" cy="1199733"/>
            <a:chOff x="0" y="0"/>
            <a:chExt cx="4816593" cy="315979"/>
          </a:xfrm>
        </p:grpSpPr>
        <p:sp>
          <p:nvSpPr>
            <p:cNvPr name="Freeform 25" id="25"/>
            <p:cNvSpPr/>
            <p:nvPr/>
          </p:nvSpPr>
          <p:spPr>
            <a:xfrm flipH="false" flipV="false" rot="0">
              <a:off x="0" y="0"/>
              <a:ext cx="4816592" cy="315979"/>
            </a:xfrm>
            <a:custGeom>
              <a:avLst/>
              <a:gdLst/>
              <a:ahLst/>
              <a:cxnLst/>
              <a:rect r="r" b="b" t="t" l="l"/>
              <a:pathLst>
                <a:path h="315979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315979"/>
                  </a:lnTo>
                  <a:lnTo>
                    <a:pt x="0" y="315979"/>
                  </a:lnTo>
                  <a:close/>
                </a:path>
              </a:pathLst>
            </a:custGeom>
            <a:solidFill>
              <a:srgbClr val="7EBC00"/>
            </a:solidFill>
          </p:spPr>
        </p:sp>
        <p:sp>
          <p:nvSpPr>
            <p:cNvPr name="TextBox 26" id="26"/>
            <p:cNvSpPr txBox="true"/>
            <p:nvPr/>
          </p:nvSpPr>
          <p:spPr>
            <a:xfrm>
              <a:off x="0" y="-28575"/>
              <a:ext cx="4816593" cy="34455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06"/>
                </a:lnSpc>
              </a:pPr>
            </a:p>
          </p:txBody>
        </p:sp>
      </p:grpSp>
      <p:sp>
        <p:nvSpPr>
          <p:cNvPr name="Freeform 27" id="27"/>
          <p:cNvSpPr/>
          <p:nvPr/>
        </p:nvSpPr>
        <p:spPr>
          <a:xfrm flipH="false" flipV="false" rot="0">
            <a:off x="15871197" y="9255831"/>
            <a:ext cx="2130736" cy="862604"/>
          </a:xfrm>
          <a:custGeom>
            <a:avLst/>
            <a:gdLst/>
            <a:ahLst/>
            <a:cxnLst/>
            <a:rect r="r" b="b" t="t" l="l"/>
            <a:pathLst>
              <a:path h="862604" w="2130736">
                <a:moveTo>
                  <a:pt x="0" y="0"/>
                </a:moveTo>
                <a:lnTo>
                  <a:pt x="2130736" y="0"/>
                </a:lnTo>
                <a:lnTo>
                  <a:pt x="2130736" y="862604"/>
                </a:lnTo>
                <a:lnTo>
                  <a:pt x="0" y="862604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0074500" y="2106286"/>
            <a:ext cx="7184800" cy="1929540"/>
            <a:chOff x="0" y="0"/>
            <a:chExt cx="1892293" cy="508192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1892293" cy="508192"/>
            </a:xfrm>
            <a:custGeom>
              <a:avLst/>
              <a:gdLst/>
              <a:ahLst/>
              <a:cxnLst/>
              <a:rect r="r" b="b" t="t" l="l"/>
              <a:pathLst>
                <a:path h="508192" w="1892293">
                  <a:moveTo>
                    <a:pt x="54955" y="0"/>
                  </a:moveTo>
                  <a:lnTo>
                    <a:pt x="1837338" y="0"/>
                  </a:lnTo>
                  <a:cubicBezTo>
                    <a:pt x="1867689" y="0"/>
                    <a:pt x="1892293" y="24604"/>
                    <a:pt x="1892293" y="54955"/>
                  </a:cubicBezTo>
                  <a:lnTo>
                    <a:pt x="1892293" y="453237"/>
                  </a:lnTo>
                  <a:cubicBezTo>
                    <a:pt x="1892293" y="467812"/>
                    <a:pt x="1886503" y="481790"/>
                    <a:pt x="1876197" y="492096"/>
                  </a:cubicBezTo>
                  <a:cubicBezTo>
                    <a:pt x="1865891" y="502402"/>
                    <a:pt x="1851913" y="508192"/>
                    <a:pt x="1837338" y="508192"/>
                  </a:cubicBezTo>
                  <a:lnTo>
                    <a:pt x="54955" y="508192"/>
                  </a:lnTo>
                  <a:cubicBezTo>
                    <a:pt x="24604" y="508192"/>
                    <a:pt x="0" y="483588"/>
                    <a:pt x="0" y="453237"/>
                  </a:cubicBezTo>
                  <a:lnTo>
                    <a:pt x="0" y="54955"/>
                  </a:lnTo>
                  <a:cubicBezTo>
                    <a:pt x="0" y="40380"/>
                    <a:pt x="5790" y="26402"/>
                    <a:pt x="16096" y="16096"/>
                  </a:cubicBezTo>
                  <a:cubicBezTo>
                    <a:pt x="26402" y="5790"/>
                    <a:pt x="40380" y="0"/>
                    <a:pt x="54955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rnd">
              <a:solidFill>
                <a:srgbClr val="7EBC00"/>
              </a:solidFill>
              <a:prstDash val="lgDash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47625"/>
              <a:ext cx="1892293" cy="55581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00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2966596" y="2326438"/>
            <a:ext cx="1741649" cy="1489237"/>
          </a:xfrm>
          <a:custGeom>
            <a:avLst/>
            <a:gdLst/>
            <a:ahLst/>
            <a:cxnLst/>
            <a:rect r="r" b="b" t="t" l="l"/>
            <a:pathLst>
              <a:path h="1489237" w="1741649">
                <a:moveTo>
                  <a:pt x="0" y="0"/>
                </a:moveTo>
                <a:lnTo>
                  <a:pt x="1741649" y="0"/>
                </a:lnTo>
                <a:lnTo>
                  <a:pt x="1741649" y="1489236"/>
                </a:lnTo>
                <a:lnTo>
                  <a:pt x="0" y="148923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2261757" y="6776977"/>
            <a:ext cx="660595" cy="1003606"/>
          </a:xfrm>
          <a:custGeom>
            <a:avLst/>
            <a:gdLst/>
            <a:ahLst/>
            <a:cxnLst/>
            <a:rect r="r" b="b" t="t" l="l"/>
            <a:pathLst>
              <a:path h="1003606" w="660595">
                <a:moveTo>
                  <a:pt x="0" y="0"/>
                </a:moveTo>
                <a:lnTo>
                  <a:pt x="660595" y="0"/>
                </a:lnTo>
                <a:lnTo>
                  <a:pt x="660595" y="1003606"/>
                </a:lnTo>
                <a:lnTo>
                  <a:pt x="0" y="100360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7837" t="-12040" r="-17327" b="-738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2346912" y="7771058"/>
            <a:ext cx="1239366" cy="28677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08"/>
              </a:lnSpc>
            </a:pPr>
            <a:r>
              <a:rPr lang="en-US" sz="1648" b="true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Kitchen Roll</a:t>
            </a:r>
          </a:p>
        </p:txBody>
      </p:sp>
      <p:sp>
        <p:nvSpPr>
          <p:cNvPr name="Freeform 8" id="8"/>
          <p:cNvSpPr/>
          <p:nvPr/>
        </p:nvSpPr>
        <p:spPr>
          <a:xfrm flipH="false" flipV="false" rot="0">
            <a:off x="1515050" y="2294045"/>
            <a:ext cx="1629454" cy="1573072"/>
          </a:xfrm>
          <a:custGeom>
            <a:avLst/>
            <a:gdLst/>
            <a:ahLst/>
            <a:cxnLst/>
            <a:rect r="r" b="b" t="t" l="l"/>
            <a:pathLst>
              <a:path h="1573072" w="1629454">
                <a:moveTo>
                  <a:pt x="0" y="0"/>
                </a:moveTo>
                <a:lnTo>
                  <a:pt x="1629454" y="0"/>
                </a:lnTo>
                <a:lnTo>
                  <a:pt x="1629454" y="1573072"/>
                </a:lnTo>
                <a:lnTo>
                  <a:pt x="0" y="157307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15108713" y="2423387"/>
            <a:ext cx="1524968" cy="1029353"/>
          </a:xfrm>
          <a:custGeom>
            <a:avLst/>
            <a:gdLst/>
            <a:ahLst/>
            <a:cxnLst/>
            <a:rect r="r" b="b" t="t" l="l"/>
            <a:pathLst>
              <a:path h="1029353" w="1524968">
                <a:moveTo>
                  <a:pt x="0" y="0"/>
                </a:moveTo>
                <a:lnTo>
                  <a:pt x="1524968" y="0"/>
                </a:lnTo>
                <a:lnTo>
                  <a:pt x="1524968" y="1029353"/>
                </a:lnTo>
                <a:lnTo>
                  <a:pt x="0" y="102935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10687968" y="2230536"/>
            <a:ext cx="2020345" cy="1149071"/>
          </a:xfrm>
          <a:custGeom>
            <a:avLst/>
            <a:gdLst/>
            <a:ahLst/>
            <a:cxnLst/>
            <a:rect r="r" b="b" t="t" l="l"/>
            <a:pathLst>
              <a:path h="1149071" w="2020345">
                <a:moveTo>
                  <a:pt x="0" y="0"/>
                </a:moveTo>
                <a:lnTo>
                  <a:pt x="2020344" y="0"/>
                </a:lnTo>
                <a:lnTo>
                  <a:pt x="2020344" y="1149071"/>
                </a:lnTo>
                <a:lnTo>
                  <a:pt x="0" y="114907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grpSp>
        <p:nvGrpSpPr>
          <p:cNvPr name="Group 11" id="11"/>
          <p:cNvGrpSpPr/>
          <p:nvPr/>
        </p:nvGrpSpPr>
        <p:grpSpPr>
          <a:xfrm rot="0">
            <a:off x="11698140" y="6128258"/>
            <a:ext cx="5561160" cy="2357852"/>
            <a:chOff x="0" y="0"/>
            <a:chExt cx="1464668" cy="620998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1464668" cy="620998"/>
            </a:xfrm>
            <a:custGeom>
              <a:avLst/>
              <a:gdLst/>
              <a:ahLst/>
              <a:cxnLst/>
              <a:rect r="r" b="b" t="t" l="l"/>
              <a:pathLst>
                <a:path h="620998" w="1464668">
                  <a:moveTo>
                    <a:pt x="70999" y="0"/>
                  </a:moveTo>
                  <a:lnTo>
                    <a:pt x="1393669" y="0"/>
                  </a:lnTo>
                  <a:cubicBezTo>
                    <a:pt x="1432880" y="0"/>
                    <a:pt x="1464668" y="31787"/>
                    <a:pt x="1464668" y="70999"/>
                  </a:cubicBezTo>
                  <a:lnTo>
                    <a:pt x="1464668" y="549999"/>
                  </a:lnTo>
                  <a:cubicBezTo>
                    <a:pt x="1464668" y="589211"/>
                    <a:pt x="1432880" y="620998"/>
                    <a:pt x="1393669" y="620998"/>
                  </a:cubicBezTo>
                  <a:lnTo>
                    <a:pt x="70999" y="620998"/>
                  </a:lnTo>
                  <a:cubicBezTo>
                    <a:pt x="31787" y="620998"/>
                    <a:pt x="0" y="589211"/>
                    <a:pt x="0" y="549999"/>
                  </a:cubicBezTo>
                  <a:lnTo>
                    <a:pt x="0" y="70999"/>
                  </a:lnTo>
                  <a:cubicBezTo>
                    <a:pt x="0" y="31787"/>
                    <a:pt x="31787" y="0"/>
                    <a:pt x="70999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rnd">
              <a:solidFill>
                <a:srgbClr val="FF3131"/>
              </a:solidFill>
              <a:prstDash val="lgDash"/>
              <a:round/>
            </a:ln>
          </p:spPr>
        </p:sp>
        <p:sp>
          <p:nvSpPr>
            <p:cNvPr name="TextBox 13" id="13"/>
            <p:cNvSpPr txBox="true"/>
            <p:nvPr/>
          </p:nvSpPr>
          <p:spPr>
            <a:xfrm>
              <a:off x="0" y="-47625"/>
              <a:ext cx="1464668" cy="66862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00"/>
                </a:lnSpc>
              </a:pPr>
            </a:p>
          </p:txBody>
        </p:sp>
      </p:grpSp>
      <p:grpSp>
        <p:nvGrpSpPr>
          <p:cNvPr name="Group 14" id="14"/>
          <p:cNvGrpSpPr/>
          <p:nvPr/>
        </p:nvGrpSpPr>
        <p:grpSpPr>
          <a:xfrm rot="0">
            <a:off x="1028700" y="6128258"/>
            <a:ext cx="10150435" cy="2357852"/>
            <a:chOff x="0" y="0"/>
            <a:chExt cx="2673366" cy="620998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2673366" cy="620998"/>
            </a:xfrm>
            <a:custGeom>
              <a:avLst/>
              <a:gdLst/>
              <a:ahLst/>
              <a:cxnLst/>
              <a:rect r="r" b="b" t="t" l="l"/>
              <a:pathLst>
                <a:path h="620998" w="2673366">
                  <a:moveTo>
                    <a:pt x="38899" y="0"/>
                  </a:moveTo>
                  <a:lnTo>
                    <a:pt x="2634467" y="0"/>
                  </a:lnTo>
                  <a:cubicBezTo>
                    <a:pt x="2644784" y="0"/>
                    <a:pt x="2654678" y="4098"/>
                    <a:pt x="2661973" y="11393"/>
                  </a:cubicBezTo>
                  <a:cubicBezTo>
                    <a:pt x="2669267" y="18688"/>
                    <a:pt x="2673366" y="28582"/>
                    <a:pt x="2673366" y="38899"/>
                  </a:cubicBezTo>
                  <a:lnTo>
                    <a:pt x="2673366" y="582099"/>
                  </a:lnTo>
                  <a:cubicBezTo>
                    <a:pt x="2673366" y="592416"/>
                    <a:pt x="2669267" y="602310"/>
                    <a:pt x="2661973" y="609605"/>
                  </a:cubicBezTo>
                  <a:cubicBezTo>
                    <a:pt x="2654678" y="616900"/>
                    <a:pt x="2644784" y="620998"/>
                    <a:pt x="2634467" y="620998"/>
                  </a:cubicBezTo>
                  <a:lnTo>
                    <a:pt x="38899" y="620998"/>
                  </a:lnTo>
                  <a:cubicBezTo>
                    <a:pt x="28582" y="620998"/>
                    <a:pt x="18688" y="616900"/>
                    <a:pt x="11393" y="609605"/>
                  </a:cubicBezTo>
                  <a:cubicBezTo>
                    <a:pt x="4098" y="602310"/>
                    <a:pt x="0" y="592416"/>
                    <a:pt x="0" y="582099"/>
                  </a:cubicBezTo>
                  <a:lnTo>
                    <a:pt x="0" y="38899"/>
                  </a:lnTo>
                  <a:cubicBezTo>
                    <a:pt x="0" y="28582"/>
                    <a:pt x="4098" y="18688"/>
                    <a:pt x="11393" y="11393"/>
                  </a:cubicBezTo>
                  <a:cubicBezTo>
                    <a:pt x="18688" y="4098"/>
                    <a:pt x="28582" y="0"/>
                    <a:pt x="38899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rnd">
              <a:solidFill>
                <a:srgbClr val="7EBC00"/>
              </a:solidFill>
              <a:prstDash val="lgDash"/>
              <a:round/>
            </a:ln>
          </p:spPr>
        </p:sp>
        <p:sp>
          <p:nvSpPr>
            <p:cNvPr name="TextBox 16" id="16"/>
            <p:cNvSpPr txBox="true"/>
            <p:nvPr/>
          </p:nvSpPr>
          <p:spPr>
            <a:xfrm>
              <a:off x="0" y="-47625"/>
              <a:ext cx="2673366" cy="66862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00"/>
                </a:lnSpc>
              </a:pPr>
            </a:p>
          </p:txBody>
        </p:sp>
      </p:grpSp>
      <p:sp>
        <p:nvSpPr>
          <p:cNvPr name="Freeform 17" id="17"/>
          <p:cNvSpPr/>
          <p:nvPr/>
        </p:nvSpPr>
        <p:spPr>
          <a:xfrm flipH="false" flipV="false" rot="0">
            <a:off x="3262444" y="6371013"/>
            <a:ext cx="1345491" cy="1929492"/>
          </a:xfrm>
          <a:custGeom>
            <a:avLst/>
            <a:gdLst/>
            <a:ahLst/>
            <a:cxnLst/>
            <a:rect r="r" b="b" t="t" l="l"/>
            <a:pathLst>
              <a:path h="1929492" w="1345491">
                <a:moveTo>
                  <a:pt x="0" y="0"/>
                </a:moveTo>
                <a:lnTo>
                  <a:pt x="1345491" y="0"/>
                </a:lnTo>
                <a:lnTo>
                  <a:pt x="1345491" y="1929492"/>
                </a:lnTo>
                <a:lnTo>
                  <a:pt x="0" y="1929492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Freeform 18" id="18"/>
          <p:cNvSpPr/>
          <p:nvPr/>
        </p:nvSpPr>
        <p:spPr>
          <a:xfrm flipH="false" flipV="false" rot="0">
            <a:off x="8754082" y="6463473"/>
            <a:ext cx="2116791" cy="1826144"/>
          </a:xfrm>
          <a:custGeom>
            <a:avLst/>
            <a:gdLst/>
            <a:ahLst/>
            <a:cxnLst/>
            <a:rect r="r" b="b" t="t" l="l"/>
            <a:pathLst>
              <a:path h="1826144" w="2116791">
                <a:moveTo>
                  <a:pt x="0" y="0"/>
                </a:moveTo>
                <a:lnTo>
                  <a:pt x="2116791" y="0"/>
                </a:lnTo>
                <a:lnTo>
                  <a:pt x="2116791" y="1826144"/>
                </a:lnTo>
                <a:lnTo>
                  <a:pt x="0" y="1826144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sp>
        <p:nvSpPr>
          <p:cNvPr name="Freeform 19" id="19"/>
          <p:cNvSpPr/>
          <p:nvPr/>
        </p:nvSpPr>
        <p:spPr>
          <a:xfrm flipH="false" flipV="false" rot="0">
            <a:off x="4725875" y="6546238"/>
            <a:ext cx="1823443" cy="1696895"/>
          </a:xfrm>
          <a:custGeom>
            <a:avLst/>
            <a:gdLst/>
            <a:ahLst/>
            <a:cxnLst/>
            <a:rect r="r" b="b" t="t" l="l"/>
            <a:pathLst>
              <a:path h="1696895" w="1823443">
                <a:moveTo>
                  <a:pt x="0" y="0"/>
                </a:moveTo>
                <a:lnTo>
                  <a:pt x="1823443" y="0"/>
                </a:lnTo>
                <a:lnTo>
                  <a:pt x="1823443" y="1696894"/>
                </a:lnTo>
                <a:lnTo>
                  <a:pt x="0" y="1696894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0" t="0" r="0" b="0"/>
            </a:stretch>
          </a:blipFill>
        </p:spPr>
      </p:sp>
      <p:sp>
        <p:nvSpPr>
          <p:cNvPr name="Freeform 20" id="20"/>
          <p:cNvSpPr/>
          <p:nvPr/>
        </p:nvSpPr>
        <p:spPr>
          <a:xfrm flipH="false" flipV="false" rot="0">
            <a:off x="6805011" y="6546238"/>
            <a:ext cx="1751097" cy="1660615"/>
          </a:xfrm>
          <a:custGeom>
            <a:avLst/>
            <a:gdLst/>
            <a:ahLst/>
            <a:cxnLst/>
            <a:rect r="r" b="b" t="t" l="l"/>
            <a:pathLst>
              <a:path h="1660615" w="1751097">
                <a:moveTo>
                  <a:pt x="0" y="0"/>
                </a:moveTo>
                <a:lnTo>
                  <a:pt x="1751097" y="0"/>
                </a:lnTo>
                <a:lnTo>
                  <a:pt x="1751097" y="1660615"/>
                </a:lnTo>
                <a:lnTo>
                  <a:pt x="0" y="1660615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l="0" t="0" r="0" b="0"/>
            </a:stretch>
          </a:blipFill>
        </p:spPr>
      </p:sp>
      <p:grpSp>
        <p:nvGrpSpPr>
          <p:cNvPr name="Group 21" id="21"/>
          <p:cNvGrpSpPr/>
          <p:nvPr/>
        </p:nvGrpSpPr>
        <p:grpSpPr>
          <a:xfrm rot="0">
            <a:off x="1248229" y="6441136"/>
            <a:ext cx="1896275" cy="1765716"/>
            <a:chOff x="0" y="0"/>
            <a:chExt cx="2528367" cy="2354288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267694" y="0"/>
              <a:ext cx="1992978" cy="1762498"/>
            </a:xfrm>
            <a:custGeom>
              <a:avLst/>
              <a:gdLst/>
              <a:ahLst/>
              <a:cxnLst/>
              <a:rect r="r" b="b" t="t" l="l"/>
              <a:pathLst>
                <a:path h="1762498" w="1992978">
                  <a:moveTo>
                    <a:pt x="0" y="0"/>
                  </a:moveTo>
                  <a:lnTo>
                    <a:pt x="1992978" y="0"/>
                  </a:lnTo>
                  <a:lnTo>
                    <a:pt x="1992978" y="1762498"/>
                  </a:lnTo>
                  <a:lnTo>
                    <a:pt x="0" y="176249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1"/>
              <a:stretch>
                <a:fillRect l="-40024" t="-14264" r="-33359" b="-16114"/>
              </a:stretch>
            </a:blipFill>
          </p:spPr>
        </p:sp>
        <p:sp>
          <p:nvSpPr>
            <p:cNvPr name="TextBox 23" id="23"/>
            <p:cNvSpPr txBox="true"/>
            <p:nvPr/>
          </p:nvSpPr>
          <p:spPr>
            <a:xfrm rot="0">
              <a:off x="0" y="1936036"/>
              <a:ext cx="2528367" cy="418252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2660"/>
                </a:lnSpc>
              </a:pPr>
              <a:r>
                <a:rPr lang="en-US" sz="1900" b="true">
                  <a:solidFill>
                    <a:srgbClr val="000000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Foil</a:t>
              </a:r>
            </a:p>
          </p:txBody>
        </p:sp>
      </p:grpSp>
      <p:grpSp>
        <p:nvGrpSpPr>
          <p:cNvPr name="Group 24" id="24"/>
          <p:cNvGrpSpPr/>
          <p:nvPr/>
        </p:nvGrpSpPr>
        <p:grpSpPr>
          <a:xfrm rot="0">
            <a:off x="11655385" y="4931176"/>
            <a:ext cx="5603915" cy="958957"/>
            <a:chOff x="0" y="0"/>
            <a:chExt cx="1475928" cy="252565"/>
          </a:xfrm>
        </p:grpSpPr>
        <p:sp>
          <p:nvSpPr>
            <p:cNvPr name="Freeform 25" id="25"/>
            <p:cNvSpPr/>
            <p:nvPr/>
          </p:nvSpPr>
          <p:spPr>
            <a:xfrm flipH="false" flipV="false" rot="0">
              <a:off x="0" y="0"/>
              <a:ext cx="1475928" cy="252565"/>
            </a:xfrm>
            <a:custGeom>
              <a:avLst/>
              <a:gdLst/>
              <a:ahLst/>
              <a:cxnLst/>
              <a:rect r="r" b="b" t="t" l="l"/>
              <a:pathLst>
                <a:path h="252565" w="1475928">
                  <a:moveTo>
                    <a:pt x="70458" y="0"/>
                  </a:moveTo>
                  <a:lnTo>
                    <a:pt x="1405471" y="0"/>
                  </a:lnTo>
                  <a:cubicBezTo>
                    <a:pt x="1424157" y="0"/>
                    <a:pt x="1442078" y="7423"/>
                    <a:pt x="1455292" y="20637"/>
                  </a:cubicBezTo>
                  <a:cubicBezTo>
                    <a:pt x="1468505" y="33850"/>
                    <a:pt x="1475928" y="51771"/>
                    <a:pt x="1475928" y="70458"/>
                  </a:cubicBezTo>
                  <a:lnTo>
                    <a:pt x="1475928" y="182107"/>
                  </a:lnTo>
                  <a:cubicBezTo>
                    <a:pt x="1475928" y="200794"/>
                    <a:pt x="1468505" y="218715"/>
                    <a:pt x="1455292" y="231928"/>
                  </a:cubicBezTo>
                  <a:cubicBezTo>
                    <a:pt x="1442078" y="245142"/>
                    <a:pt x="1424157" y="252565"/>
                    <a:pt x="1405471" y="252565"/>
                  </a:cubicBezTo>
                  <a:lnTo>
                    <a:pt x="70458" y="252565"/>
                  </a:lnTo>
                  <a:cubicBezTo>
                    <a:pt x="51771" y="252565"/>
                    <a:pt x="33850" y="245142"/>
                    <a:pt x="20637" y="231928"/>
                  </a:cubicBezTo>
                  <a:cubicBezTo>
                    <a:pt x="7423" y="218715"/>
                    <a:pt x="0" y="200794"/>
                    <a:pt x="0" y="182107"/>
                  </a:cubicBezTo>
                  <a:lnTo>
                    <a:pt x="0" y="70458"/>
                  </a:lnTo>
                  <a:cubicBezTo>
                    <a:pt x="0" y="51771"/>
                    <a:pt x="7423" y="33850"/>
                    <a:pt x="20637" y="20637"/>
                  </a:cubicBezTo>
                  <a:cubicBezTo>
                    <a:pt x="33850" y="7423"/>
                    <a:pt x="51771" y="0"/>
                    <a:pt x="70458" y="0"/>
                  </a:cubicBezTo>
                  <a:close/>
                </a:path>
              </a:pathLst>
            </a:custGeom>
            <a:solidFill>
              <a:srgbClr val="FF3131"/>
            </a:solidFill>
          </p:spPr>
        </p:sp>
        <p:sp>
          <p:nvSpPr>
            <p:cNvPr name="TextBox 26" id="26"/>
            <p:cNvSpPr txBox="true"/>
            <p:nvPr/>
          </p:nvSpPr>
          <p:spPr>
            <a:xfrm>
              <a:off x="0" y="-47625"/>
              <a:ext cx="1475928" cy="30019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00"/>
                </a:lnSpc>
              </a:pPr>
            </a:p>
          </p:txBody>
        </p:sp>
      </p:grpSp>
      <p:grpSp>
        <p:nvGrpSpPr>
          <p:cNvPr name="Group 27" id="27"/>
          <p:cNvGrpSpPr/>
          <p:nvPr/>
        </p:nvGrpSpPr>
        <p:grpSpPr>
          <a:xfrm rot="0">
            <a:off x="1028700" y="4931176"/>
            <a:ext cx="7184800" cy="861262"/>
            <a:chOff x="0" y="0"/>
            <a:chExt cx="9579733" cy="1148350"/>
          </a:xfrm>
        </p:grpSpPr>
        <p:grpSp>
          <p:nvGrpSpPr>
            <p:cNvPr name="Group 28" id="28"/>
            <p:cNvGrpSpPr/>
            <p:nvPr/>
          </p:nvGrpSpPr>
          <p:grpSpPr>
            <a:xfrm rot="0">
              <a:off x="0" y="0"/>
              <a:ext cx="9579733" cy="1148350"/>
              <a:chOff x="0" y="0"/>
              <a:chExt cx="1892293" cy="226835"/>
            </a:xfrm>
          </p:grpSpPr>
          <p:sp>
            <p:nvSpPr>
              <p:cNvPr name="Freeform 29" id="29"/>
              <p:cNvSpPr/>
              <p:nvPr/>
            </p:nvSpPr>
            <p:spPr>
              <a:xfrm flipH="false" flipV="false" rot="0">
                <a:off x="0" y="0"/>
                <a:ext cx="1892293" cy="226835"/>
              </a:xfrm>
              <a:custGeom>
                <a:avLst/>
                <a:gdLst/>
                <a:ahLst/>
                <a:cxnLst/>
                <a:rect r="r" b="b" t="t" l="l"/>
                <a:pathLst>
                  <a:path h="226835" w="1892293">
                    <a:moveTo>
                      <a:pt x="54955" y="0"/>
                    </a:moveTo>
                    <a:lnTo>
                      <a:pt x="1837338" y="0"/>
                    </a:lnTo>
                    <a:cubicBezTo>
                      <a:pt x="1867689" y="0"/>
                      <a:pt x="1892293" y="24604"/>
                      <a:pt x="1892293" y="54955"/>
                    </a:cubicBezTo>
                    <a:lnTo>
                      <a:pt x="1892293" y="171880"/>
                    </a:lnTo>
                    <a:cubicBezTo>
                      <a:pt x="1892293" y="186455"/>
                      <a:pt x="1886503" y="200433"/>
                      <a:pt x="1876197" y="210739"/>
                    </a:cubicBezTo>
                    <a:cubicBezTo>
                      <a:pt x="1865891" y="221045"/>
                      <a:pt x="1851913" y="226835"/>
                      <a:pt x="1837338" y="226835"/>
                    </a:cubicBezTo>
                    <a:lnTo>
                      <a:pt x="54955" y="226835"/>
                    </a:lnTo>
                    <a:cubicBezTo>
                      <a:pt x="40380" y="226835"/>
                      <a:pt x="26402" y="221045"/>
                      <a:pt x="16096" y="210739"/>
                    </a:cubicBezTo>
                    <a:cubicBezTo>
                      <a:pt x="5790" y="200433"/>
                      <a:pt x="0" y="186455"/>
                      <a:pt x="0" y="171880"/>
                    </a:cubicBezTo>
                    <a:lnTo>
                      <a:pt x="0" y="54955"/>
                    </a:lnTo>
                    <a:cubicBezTo>
                      <a:pt x="0" y="40380"/>
                      <a:pt x="5790" y="26402"/>
                      <a:pt x="16096" y="16096"/>
                    </a:cubicBezTo>
                    <a:cubicBezTo>
                      <a:pt x="26402" y="5790"/>
                      <a:pt x="40380" y="0"/>
                      <a:pt x="54955" y="0"/>
                    </a:cubicBezTo>
                    <a:close/>
                  </a:path>
                </a:pathLst>
              </a:custGeom>
              <a:solidFill>
                <a:srgbClr val="7EBC00"/>
              </a:solidFill>
            </p:spPr>
          </p:sp>
          <p:sp>
            <p:nvSpPr>
              <p:cNvPr name="TextBox 30" id="30"/>
              <p:cNvSpPr txBox="true"/>
              <p:nvPr/>
            </p:nvSpPr>
            <p:spPr>
              <a:xfrm>
                <a:off x="0" y="-47625"/>
                <a:ext cx="1892293" cy="274460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800"/>
                  </a:lnSpc>
                </a:pPr>
              </a:p>
            </p:txBody>
          </p:sp>
        </p:grpSp>
        <p:sp>
          <p:nvSpPr>
            <p:cNvPr name="Freeform 31" id="31"/>
            <p:cNvSpPr/>
            <p:nvPr/>
          </p:nvSpPr>
          <p:spPr>
            <a:xfrm flipH="false" flipV="false" rot="0">
              <a:off x="607814" y="187214"/>
              <a:ext cx="822283" cy="822283"/>
            </a:xfrm>
            <a:custGeom>
              <a:avLst/>
              <a:gdLst/>
              <a:ahLst/>
              <a:cxnLst/>
              <a:rect r="r" b="b" t="t" l="l"/>
              <a:pathLst>
                <a:path h="822283" w="822283">
                  <a:moveTo>
                    <a:pt x="0" y="0"/>
                  </a:moveTo>
                  <a:lnTo>
                    <a:pt x="822283" y="0"/>
                  </a:lnTo>
                  <a:lnTo>
                    <a:pt x="822283" y="822282"/>
                  </a:lnTo>
                  <a:lnTo>
                    <a:pt x="0" y="82228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2">
                <a:extLs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32" id="32"/>
            <p:cNvSpPr txBox="true"/>
            <p:nvPr/>
          </p:nvSpPr>
          <p:spPr>
            <a:xfrm rot="0">
              <a:off x="1867783" y="291439"/>
              <a:ext cx="7110268" cy="55668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3500"/>
                </a:lnSpc>
              </a:pPr>
              <a:r>
                <a:rPr lang="en-US" sz="2500" b="true">
                  <a:solidFill>
                    <a:srgbClr val="FFFFFF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Yes - Recycle at home</a:t>
              </a:r>
            </a:p>
          </p:txBody>
        </p:sp>
      </p:grpSp>
      <p:grpSp>
        <p:nvGrpSpPr>
          <p:cNvPr name="Group 33" id="33"/>
          <p:cNvGrpSpPr/>
          <p:nvPr/>
        </p:nvGrpSpPr>
        <p:grpSpPr>
          <a:xfrm rot="0">
            <a:off x="1057324" y="2106286"/>
            <a:ext cx="7355818" cy="1948590"/>
            <a:chOff x="0" y="0"/>
            <a:chExt cx="1937335" cy="513209"/>
          </a:xfrm>
        </p:grpSpPr>
        <p:sp>
          <p:nvSpPr>
            <p:cNvPr name="Freeform 34" id="34"/>
            <p:cNvSpPr/>
            <p:nvPr/>
          </p:nvSpPr>
          <p:spPr>
            <a:xfrm flipH="false" flipV="false" rot="0">
              <a:off x="0" y="0"/>
              <a:ext cx="1937335" cy="513209"/>
            </a:xfrm>
            <a:custGeom>
              <a:avLst/>
              <a:gdLst/>
              <a:ahLst/>
              <a:cxnLst/>
              <a:rect r="r" b="b" t="t" l="l"/>
              <a:pathLst>
                <a:path h="513209" w="1937335">
                  <a:moveTo>
                    <a:pt x="53677" y="0"/>
                  </a:moveTo>
                  <a:lnTo>
                    <a:pt x="1883658" y="0"/>
                  </a:lnTo>
                  <a:cubicBezTo>
                    <a:pt x="1897894" y="0"/>
                    <a:pt x="1911547" y="5655"/>
                    <a:pt x="1921613" y="15722"/>
                  </a:cubicBezTo>
                  <a:cubicBezTo>
                    <a:pt x="1931680" y="25788"/>
                    <a:pt x="1937335" y="39441"/>
                    <a:pt x="1937335" y="53677"/>
                  </a:cubicBezTo>
                  <a:lnTo>
                    <a:pt x="1937335" y="459532"/>
                  </a:lnTo>
                  <a:cubicBezTo>
                    <a:pt x="1937335" y="489177"/>
                    <a:pt x="1913303" y="513209"/>
                    <a:pt x="1883658" y="513209"/>
                  </a:cubicBezTo>
                  <a:lnTo>
                    <a:pt x="53677" y="513209"/>
                  </a:lnTo>
                  <a:cubicBezTo>
                    <a:pt x="39441" y="513209"/>
                    <a:pt x="25788" y="507554"/>
                    <a:pt x="15722" y="497487"/>
                  </a:cubicBezTo>
                  <a:cubicBezTo>
                    <a:pt x="5655" y="487421"/>
                    <a:pt x="0" y="473768"/>
                    <a:pt x="0" y="459532"/>
                  </a:cubicBezTo>
                  <a:lnTo>
                    <a:pt x="0" y="53677"/>
                  </a:lnTo>
                  <a:cubicBezTo>
                    <a:pt x="0" y="24032"/>
                    <a:pt x="24032" y="0"/>
                    <a:pt x="53677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rnd">
              <a:solidFill>
                <a:srgbClr val="7EBC00"/>
              </a:solidFill>
              <a:prstDash val="lgDash"/>
              <a:round/>
            </a:ln>
          </p:spPr>
        </p:sp>
        <p:sp>
          <p:nvSpPr>
            <p:cNvPr name="TextBox 35" id="35"/>
            <p:cNvSpPr txBox="true"/>
            <p:nvPr/>
          </p:nvSpPr>
          <p:spPr>
            <a:xfrm>
              <a:off x="0" y="-47625"/>
              <a:ext cx="1937335" cy="56083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00"/>
                </a:lnSpc>
              </a:pPr>
            </a:p>
          </p:txBody>
        </p:sp>
      </p:grpSp>
      <p:grpSp>
        <p:nvGrpSpPr>
          <p:cNvPr name="Group 36" id="36"/>
          <p:cNvGrpSpPr/>
          <p:nvPr/>
        </p:nvGrpSpPr>
        <p:grpSpPr>
          <a:xfrm rot="0">
            <a:off x="1057324" y="1044999"/>
            <a:ext cx="7184800" cy="861262"/>
            <a:chOff x="0" y="0"/>
            <a:chExt cx="9579733" cy="1148350"/>
          </a:xfrm>
        </p:grpSpPr>
        <p:grpSp>
          <p:nvGrpSpPr>
            <p:cNvPr name="Group 37" id="37"/>
            <p:cNvGrpSpPr/>
            <p:nvPr/>
          </p:nvGrpSpPr>
          <p:grpSpPr>
            <a:xfrm rot="0">
              <a:off x="0" y="0"/>
              <a:ext cx="9579733" cy="1148350"/>
              <a:chOff x="0" y="0"/>
              <a:chExt cx="1892293" cy="226835"/>
            </a:xfrm>
          </p:grpSpPr>
          <p:sp>
            <p:nvSpPr>
              <p:cNvPr name="Freeform 38" id="38"/>
              <p:cNvSpPr/>
              <p:nvPr/>
            </p:nvSpPr>
            <p:spPr>
              <a:xfrm flipH="false" flipV="false" rot="0">
                <a:off x="0" y="0"/>
                <a:ext cx="1892293" cy="226835"/>
              </a:xfrm>
              <a:custGeom>
                <a:avLst/>
                <a:gdLst/>
                <a:ahLst/>
                <a:cxnLst/>
                <a:rect r="r" b="b" t="t" l="l"/>
                <a:pathLst>
                  <a:path h="226835" w="1892293">
                    <a:moveTo>
                      <a:pt x="54955" y="0"/>
                    </a:moveTo>
                    <a:lnTo>
                      <a:pt x="1837338" y="0"/>
                    </a:lnTo>
                    <a:cubicBezTo>
                      <a:pt x="1867689" y="0"/>
                      <a:pt x="1892293" y="24604"/>
                      <a:pt x="1892293" y="54955"/>
                    </a:cubicBezTo>
                    <a:lnTo>
                      <a:pt x="1892293" y="171880"/>
                    </a:lnTo>
                    <a:cubicBezTo>
                      <a:pt x="1892293" y="186455"/>
                      <a:pt x="1886503" y="200433"/>
                      <a:pt x="1876197" y="210739"/>
                    </a:cubicBezTo>
                    <a:cubicBezTo>
                      <a:pt x="1865891" y="221045"/>
                      <a:pt x="1851913" y="226835"/>
                      <a:pt x="1837338" y="226835"/>
                    </a:cubicBezTo>
                    <a:lnTo>
                      <a:pt x="54955" y="226835"/>
                    </a:lnTo>
                    <a:cubicBezTo>
                      <a:pt x="40380" y="226835"/>
                      <a:pt x="26402" y="221045"/>
                      <a:pt x="16096" y="210739"/>
                    </a:cubicBezTo>
                    <a:cubicBezTo>
                      <a:pt x="5790" y="200433"/>
                      <a:pt x="0" y="186455"/>
                      <a:pt x="0" y="171880"/>
                    </a:cubicBezTo>
                    <a:lnTo>
                      <a:pt x="0" y="54955"/>
                    </a:lnTo>
                    <a:cubicBezTo>
                      <a:pt x="0" y="40380"/>
                      <a:pt x="5790" y="26402"/>
                      <a:pt x="16096" y="16096"/>
                    </a:cubicBezTo>
                    <a:cubicBezTo>
                      <a:pt x="26402" y="5790"/>
                      <a:pt x="40380" y="0"/>
                      <a:pt x="54955" y="0"/>
                    </a:cubicBezTo>
                    <a:close/>
                  </a:path>
                </a:pathLst>
              </a:custGeom>
              <a:solidFill>
                <a:srgbClr val="7EBC00"/>
              </a:solidFill>
            </p:spPr>
          </p:sp>
          <p:sp>
            <p:nvSpPr>
              <p:cNvPr name="TextBox 39" id="39"/>
              <p:cNvSpPr txBox="true"/>
              <p:nvPr/>
            </p:nvSpPr>
            <p:spPr>
              <a:xfrm>
                <a:off x="0" y="-47625"/>
                <a:ext cx="1892293" cy="274460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800"/>
                  </a:lnSpc>
                </a:pPr>
              </a:p>
            </p:txBody>
          </p:sp>
        </p:grpSp>
        <p:sp>
          <p:nvSpPr>
            <p:cNvPr name="Freeform 40" id="40"/>
            <p:cNvSpPr/>
            <p:nvPr/>
          </p:nvSpPr>
          <p:spPr>
            <a:xfrm flipH="false" flipV="false" rot="0">
              <a:off x="607814" y="187214"/>
              <a:ext cx="822283" cy="822283"/>
            </a:xfrm>
            <a:custGeom>
              <a:avLst/>
              <a:gdLst/>
              <a:ahLst/>
              <a:cxnLst/>
              <a:rect r="r" b="b" t="t" l="l"/>
              <a:pathLst>
                <a:path h="822283" w="822283">
                  <a:moveTo>
                    <a:pt x="0" y="0"/>
                  </a:moveTo>
                  <a:lnTo>
                    <a:pt x="822283" y="0"/>
                  </a:lnTo>
                  <a:lnTo>
                    <a:pt x="822283" y="822282"/>
                  </a:lnTo>
                  <a:lnTo>
                    <a:pt x="0" y="82228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2">
                <a:extLs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41" id="41"/>
            <p:cNvSpPr txBox="true"/>
            <p:nvPr/>
          </p:nvSpPr>
          <p:spPr>
            <a:xfrm rot="0">
              <a:off x="1867783" y="291439"/>
              <a:ext cx="7110268" cy="55668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3500"/>
                </a:lnSpc>
              </a:pPr>
              <a:r>
                <a:rPr lang="en-US" sz="2500" b="true">
                  <a:solidFill>
                    <a:srgbClr val="FFFFFF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Yes - Put in the food bin at home</a:t>
              </a:r>
            </a:p>
          </p:txBody>
        </p:sp>
      </p:grpSp>
      <p:sp>
        <p:nvSpPr>
          <p:cNvPr name="TextBox 42" id="42"/>
          <p:cNvSpPr txBox="true"/>
          <p:nvPr/>
        </p:nvSpPr>
        <p:spPr>
          <a:xfrm rot="0">
            <a:off x="15166861" y="3456836"/>
            <a:ext cx="1466819" cy="26188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165"/>
              </a:lnSpc>
            </a:pPr>
            <a:r>
              <a:rPr lang="en-US" sz="1547" b="true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Crisp Packets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10579675" y="3351032"/>
            <a:ext cx="2236929" cy="56054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77"/>
              </a:lnSpc>
            </a:pPr>
            <a:r>
              <a:rPr lang="en-US" sz="1626" b="true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Sweet &amp; chocolate bar wrappers</a:t>
            </a:r>
          </a:p>
        </p:txBody>
      </p:sp>
      <p:grpSp>
        <p:nvGrpSpPr>
          <p:cNvPr name="Group 44" id="44"/>
          <p:cNvGrpSpPr/>
          <p:nvPr/>
        </p:nvGrpSpPr>
        <p:grpSpPr>
          <a:xfrm rot="0">
            <a:off x="10074500" y="1044999"/>
            <a:ext cx="7184800" cy="861262"/>
            <a:chOff x="0" y="0"/>
            <a:chExt cx="9579733" cy="1148350"/>
          </a:xfrm>
        </p:grpSpPr>
        <p:grpSp>
          <p:nvGrpSpPr>
            <p:cNvPr name="Group 45" id="45"/>
            <p:cNvGrpSpPr/>
            <p:nvPr/>
          </p:nvGrpSpPr>
          <p:grpSpPr>
            <a:xfrm rot="0">
              <a:off x="0" y="0"/>
              <a:ext cx="9579733" cy="1148350"/>
              <a:chOff x="0" y="0"/>
              <a:chExt cx="1892293" cy="226835"/>
            </a:xfrm>
          </p:grpSpPr>
          <p:sp>
            <p:nvSpPr>
              <p:cNvPr name="Freeform 46" id="46"/>
              <p:cNvSpPr/>
              <p:nvPr/>
            </p:nvSpPr>
            <p:spPr>
              <a:xfrm flipH="false" flipV="false" rot="0">
                <a:off x="0" y="0"/>
                <a:ext cx="1892293" cy="226835"/>
              </a:xfrm>
              <a:custGeom>
                <a:avLst/>
                <a:gdLst/>
                <a:ahLst/>
                <a:cxnLst/>
                <a:rect r="r" b="b" t="t" l="l"/>
                <a:pathLst>
                  <a:path h="226835" w="1892293">
                    <a:moveTo>
                      <a:pt x="54955" y="0"/>
                    </a:moveTo>
                    <a:lnTo>
                      <a:pt x="1837338" y="0"/>
                    </a:lnTo>
                    <a:cubicBezTo>
                      <a:pt x="1867689" y="0"/>
                      <a:pt x="1892293" y="24604"/>
                      <a:pt x="1892293" y="54955"/>
                    </a:cubicBezTo>
                    <a:lnTo>
                      <a:pt x="1892293" y="171880"/>
                    </a:lnTo>
                    <a:cubicBezTo>
                      <a:pt x="1892293" y="186455"/>
                      <a:pt x="1886503" y="200433"/>
                      <a:pt x="1876197" y="210739"/>
                    </a:cubicBezTo>
                    <a:cubicBezTo>
                      <a:pt x="1865891" y="221045"/>
                      <a:pt x="1851913" y="226835"/>
                      <a:pt x="1837338" y="226835"/>
                    </a:cubicBezTo>
                    <a:lnTo>
                      <a:pt x="54955" y="226835"/>
                    </a:lnTo>
                    <a:cubicBezTo>
                      <a:pt x="40380" y="226835"/>
                      <a:pt x="26402" y="221045"/>
                      <a:pt x="16096" y="210739"/>
                    </a:cubicBezTo>
                    <a:cubicBezTo>
                      <a:pt x="5790" y="200433"/>
                      <a:pt x="0" y="186455"/>
                      <a:pt x="0" y="171880"/>
                    </a:cubicBezTo>
                    <a:lnTo>
                      <a:pt x="0" y="54955"/>
                    </a:lnTo>
                    <a:cubicBezTo>
                      <a:pt x="0" y="40380"/>
                      <a:pt x="5790" y="26402"/>
                      <a:pt x="16096" y="16096"/>
                    </a:cubicBezTo>
                    <a:cubicBezTo>
                      <a:pt x="26402" y="5790"/>
                      <a:pt x="40380" y="0"/>
                      <a:pt x="54955" y="0"/>
                    </a:cubicBezTo>
                    <a:close/>
                  </a:path>
                </a:pathLst>
              </a:custGeom>
              <a:solidFill>
                <a:srgbClr val="7EBC00"/>
              </a:solidFill>
            </p:spPr>
          </p:sp>
          <p:sp>
            <p:nvSpPr>
              <p:cNvPr name="TextBox 47" id="47"/>
              <p:cNvSpPr txBox="true"/>
              <p:nvPr/>
            </p:nvSpPr>
            <p:spPr>
              <a:xfrm>
                <a:off x="0" y="-47625"/>
                <a:ext cx="1892293" cy="274460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800"/>
                  </a:lnSpc>
                </a:pPr>
              </a:p>
            </p:txBody>
          </p:sp>
        </p:grpSp>
        <p:sp>
          <p:nvSpPr>
            <p:cNvPr name="Freeform 48" id="48"/>
            <p:cNvSpPr/>
            <p:nvPr/>
          </p:nvSpPr>
          <p:spPr>
            <a:xfrm flipH="false" flipV="false" rot="0">
              <a:off x="524969" y="101153"/>
              <a:ext cx="994404" cy="994404"/>
            </a:xfrm>
            <a:custGeom>
              <a:avLst/>
              <a:gdLst/>
              <a:ahLst/>
              <a:cxnLst/>
              <a:rect r="r" b="b" t="t" l="l"/>
              <a:pathLst>
                <a:path h="994404" w="994404">
                  <a:moveTo>
                    <a:pt x="0" y="0"/>
                  </a:moveTo>
                  <a:lnTo>
                    <a:pt x="994404" y="0"/>
                  </a:lnTo>
                  <a:lnTo>
                    <a:pt x="994404" y="994404"/>
                  </a:lnTo>
                  <a:lnTo>
                    <a:pt x="0" y="99440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49" id="49"/>
            <p:cNvSpPr txBox="true"/>
            <p:nvPr/>
          </p:nvSpPr>
          <p:spPr>
            <a:xfrm rot="0">
              <a:off x="1867783" y="291439"/>
              <a:ext cx="7110268" cy="55668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3500"/>
                </a:lnSpc>
              </a:pPr>
              <a:r>
                <a:rPr lang="en-US" sz="2500" b="true">
                  <a:solidFill>
                    <a:srgbClr val="FFFFFF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Yes - Recycle at the supermarket</a:t>
              </a:r>
            </a:p>
          </p:txBody>
        </p:sp>
      </p:grpSp>
      <p:sp>
        <p:nvSpPr>
          <p:cNvPr name="Freeform 50" id="50"/>
          <p:cNvSpPr/>
          <p:nvPr/>
        </p:nvSpPr>
        <p:spPr>
          <a:xfrm flipH="false" flipV="false" rot="0">
            <a:off x="11902593" y="4966336"/>
            <a:ext cx="888638" cy="888638"/>
          </a:xfrm>
          <a:custGeom>
            <a:avLst/>
            <a:gdLst/>
            <a:ahLst/>
            <a:cxnLst/>
            <a:rect r="r" b="b" t="t" l="l"/>
            <a:pathLst>
              <a:path h="888638" w="888638">
                <a:moveTo>
                  <a:pt x="0" y="0"/>
                </a:moveTo>
                <a:lnTo>
                  <a:pt x="888638" y="0"/>
                </a:lnTo>
                <a:lnTo>
                  <a:pt x="888638" y="888638"/>
                </a:lnTo>
                <a:lnTo>
                  <a:pt x="0" y="888638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51" id="51"/>
          <p:cNvSpPr txBox="true"/>
          <p:nvPr/>
        </p:nvSpPr>
        <p:spPr>
          <a:xfrm rot="0">
            <a:off x="13102361" y="5166180"/>
            <a:ext cx="3675943" cy="43179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500"/>
              </a:lnSpc>
            </a:pPr>
            <a:r>
              <a:rPr lang="en-US" sz="2500" b="true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Put in the General bin</a:t>
            </a:r>
          </a:p>
        </p:txBody>
      </p:sp>
      <p:grpSp>
        <p:nvGrpSpPr>
          <p:cNvPr name="Group 52" id="52"/>
          <p:cNvGrpSpPr/>
          <p:nvPr/>
        </p:nvGrpSpPr>
        <p:grpSpPr>
          <a:xfrm rot="0">
            <a:off x="14066678" y="6775958"/>
            <a:ext cx="1393793" cy="1281871"/>
            <a:chOff x="0" y="0"/>
            <a:chExt cx="1858391" cy="1709162"/>
          </a:xfrm>
        </p:grpSpPr>
        <p:sp>
          <p:nvSpPr>
            <p:cNvPr name="Freeform 53" id="53"/>
            <p:cNvSpPr/>
            <p:nvPr/>
          </p:nvSpPr>
          <p:spPr>
            <a:xfrm flipH="false" flipV="false" rot="0">
              <a:off x="253816" y="0"/>
              <a:ext cx="1144007" cy="1287907"/>
            </a:xfrm>
            <a:custGeom>
              <a:avLst/>
              <a:gdLst/>
              <a:ahLst/>
              <a:cxnLst/>
              <a:rect r="r" b="b" t="t" l="l"/>
              <a:pathLst>
                <a:path h="1287907" w="1144007">
                  <a:moveTo>
                    <a:pt x="0" y="0"/>
                  </a:moveTo>
                  <a:lnTo>
                    <a:pt x="1144006" y="0"/>
                  </a:lnTo>
                  <a:lnTo>
                    <a:pt x="1144006" y="1287907"/>
                  </a:lnTo>
                  <a:lnTo>
                    <a:pt x="0" y="128790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8"/>
              <a:stretch>
                <a:fillRect l="-48373" t="0" r="0" b="0"/>
              </a:stretch>
            </a:blipFill>
          </p:spPr>
        </p:sp>
        <p:sp>
          <p:nvSpPr>
            <p:cNvPr name="TextBox 54" id="54"/>
            <p:cNvSpPr txBox="true"/>
            <p:nvPr/>
          </p:nvSpPr>
          <p:spPr>
            <a:xfrm rot="0">
              <a:off x="0" y="1376973"/>
              <a:ext cx="1858391" cy="33218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2149"/>
                </a:lnSpc>
              </a:pPr>
              <a:r>
                <a:rPr lang="en-US" sz="1535" b="true">
                  <a:solidFill>
                    <a:srgbClr val="000000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Used nappies </a:t>
              </a:r>
            </a:p>
          </p:txBody>
        </p:sp>
      </p:grpSp>
      <p:grpSp>
        <p:nvGrpSpPr>
          <p:cNvPr name="Group 55" id="55"/>
          <p:cNvGrpSpPr/>
          <p:nvPr/>
        </p:nvGrpSpPr>
        <p:grpSpPr>
          <a:xfrm rot="0">
            <a:off x="0" y="9087267"/>
            <a:ext cx="18288000" cy="1199733"/>
            <a:chOff x="0" y="0"/>
            <a:chExt cx="4816593" cy="315979"/>
          </a:xfrm>
        </p:grpSpPr>
        <p:sp>
          <p:nvSpPr>
            <p:cNvPr name="Freeform 56" id="56"/>
            <p:cNvSpPr/>
            <p:nvPr/>
          </p:nvSpPr>
          <p:spPr>
            <a:xfrm flipH="false" flipV="false" rot="0">
              <a:off x="0" y="0"/>
              <a:ext cx="4816592" cy="315979"/>
            </a:xfrm>
            <a:custGeom>
              <a:avLst/>
              <a:gdLst/>
              <a:ahLst/>
              <a:cxnLst/>
              <a:rect r="r" b="b" t="t" l="l"/>
              <a:pathLst>
                <a:path h="315979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315979"/>
                  </a:lnTo>
                  <a:lnTo>
                    <a:pt x="0" y="315979"/>
                  </a:lnTo>
                  <a:close/>
                </a:path>
              </a:pathLst>
            </a:custGeom>
            <a:solidFill>
              <a:srgbClr val="7EBC00"/>
            </a:solidFill>
          </p:spPr>
        </p:sp>
        <p:sp>
          <p:nvSpPr>
            <p:cNvPr name="TextBox 57" id="57"/>
            <p:cNvSpPr txBox="true"/>
            <p:nvPr/>
          </p:nvSpPr>
          <p:spPr>
            <a:xfrm>
              <a:off x="0" y="-28575"/>
              <a:ext cx="4816593" cy="34455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06"/>
                </a:lnSpc>
              </a:pPr>
            </a:p>
          </p:txBody>
        </p:sp>
      </p:grpSp>
      <p:sp>
        <p:nvSpPr>
          <p:cNvPr name="Freeform 58" id="58"/>
          <p:cNvSpPr/>
          <p:nvPr/>
        </p:nvSpPr>
        <p:spPr>
          <a:xfrm flipH="false" flipV="false" rot="0">
            <a:off x="15871197" y="9255831"/>
            <a:ext cx="2130736" cy="862604"/>
          </a:xfrm>
          <a:custGeom>
            <a:avLst/>
            <a:gdLst/>
            <a:ahLst/>
            <a:cxnLst/>
            <a:rect r="r" b="b" t="t" l="l"/>
            <a:pathLst>
              <a:path h="862604" w="2130736">
                <a:moveTo>
                  <a:pt x="0" y="0"/>
                </a:moveTo>
                <a:lnTo>
                  <a:pt x="2130736" y="0"/>
                </a:lnTo>
                <a:lnTo>
                  <a:pt x="2130736" y="862604"/>
                </a:lnTo>
                <a:lnTo>
                  <a:pt x="0" y="862604"/>
                </a:lnTo>
                <a:lnTo>
                  <a:pt x="0" y="0"/>
                </a:lnTo>
                <a:close/>
              </a:path>
            </a:pathLst>
          </a:custGeom>
          <a:blipFill>
            <a:blip r:embed="rId19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028700" y="6724257"/>
            <a:ext cx="2882858" cy="2007035"/>
            <a:chOff x="0" y="0"/>
            <a:chExt cx="3843811" cy="267604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113281"/>
              <a:ext cx="3843811" cy="2484023"/>
            </a:xfrm>
            <a:custGeom>
              <a:avLst/>
              <a:gdLst/>
              <a:ahLst/>
              <a:cxnLst/>
              <a:rect r="r" b="b" t="t" l="l"/>
              <a:pathLst>
                <a:path h="2484023" w="3843811">
                  <a:moveTo>
                    <a:pt x="0" y="0"/>
                  </a:moveTo>
                  <a:lnTo>
                    <a:pt x="3843811" y="0"/>
                  </a:lnTo>
                  <a:lnTo>
                    <a:pt x="3843811" y="2484023"/>
                  </a:lnTo>
                  <a:lnTo>
                    <a:pt x="0" y="248402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0" t="0" r="0" b="0"/>
              </a:stretch>
            </a:blipFill>
          </p:spPr>
        </p:sp>
        <p:sp>
          <p:nvSpPr>
            <p:cNvPr name="Freeform 4" id="4"/>
            <p:cNvSpPr/>
            <p:nvPr/>
          </p:nvSpPr>
          <p:spPr>
            <a:xfrm flipH="false" flipV="false" rot="0">
              <a:off x="687579" y="0"/>
              <a:ext cx="2468653" cy="2676046"/>
            </a:xfrm>
            <a:custGeom>
              <a:avLst/>
              <a:gdLst/>
              <a:ahLst/>
              <a:cxnLst/>
              <a:rect r="r" b="b" t="t" l="l"/>
              <a:pathLst>
                <a:path h="2676046" w="2468653">
                  <a:moveTo>
                    <a:pt x="0" y="0"/>
                  </a:moveTo>
                  <a:lnTo>
                    <a:pt x="2468653" y="0"/>
                  </a:lnTo>
                  <a:lnTo>
                    <a:pt x="2468653" y="2676046"/>
                  </a:lnTo>
                  <a:lnTo>
                    <a:pt x="0" y="267604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l="0" t="0" r="0" b="0"/>
              </a:stretch>
            </a:blipFill>
          </p:spPr>
        </p:sp>
      </p:grpSp>
      <p:sp>
        <p:nvSpPr>
          <p:cNvPr name="TextBox 5" id="5"/>
          <p:cNvSpPr txBox="true"/>
          <p:nvPr/>
        </p:nvSpPr>
        <p:spPr>
          <a:xfrm rot="0">
            <a:off x="1028700" y="542925"/>
            <a:ext cx="16230600" cy="14732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999"/>
              </a:lnSpc>
            </a:pPr>
            <a:r>
              <a:rPr lang="en-US" b="true" sz="6499">
                <a:solidFill>
                  <a:srgbClr val="7EBC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The golden rule!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028700" y="2520083"/>
            <a:ext cx="16230600" cy="48291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000"/>
              </a:lnSpc>
            </a:pPr>
            <a:r>
              <a:rPr lang="en-US" sz="4500" b="true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Recycling must be </a:t>
            </a:r>
            <a:r>
              <a:rPr lang="en-US" b="true" sz="4500" u="sng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clean</a:t>
            </a:r>
            <a:r>
              <a:rPr lang="en-US" sz="4500" b="true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 &amp; </a:t>
            </a:r>
            <a:r>
              <a:rPr lang="en-US" b="true" sz="4500" u="sng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dry </a:t>
            </a:r>
            <a:r>
              <a:rPr lang="en-US" sz="4500" b="true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otherwise items can:</a:t>
            </a:r>
          </a:p>
          <a:p>
            <a:pPr algn="ctr">
              <a:lnSpc>
                <a:spcPts val="7000"/>
              </a:lnSpc>
            </a:pPr>
            <a:r>
              <a:rPr lang="en-US" sz="350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 jam up the machinery at the recycling centre</a:t>
            </a:r>
          </a:p>
          <a:p>
            <a:pPr algn="ctr">
              <a:lnSpc>
                <a:spcPts val="7000"/>
              </a:lnSpc>
            </a:pPr>
            <a:r>
              <a:rPr lang="en-US" sz="350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lower the quality of the new plastic/ metal etc</a:t>
            </a:r>
          </a:p>
          <a:p>
            <a:pPr algn="ctr">
              <a:lnSpc>
                <a:spcPts val="7000"/>
              </a:lnSpc>
            </a:pPr>
            <a:r>
              <a:rPr lang="en-US" sz="350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Make your bin smell!</a:t>
            </a:r>
          </a:p>
          <a:p>
            <a:pPr algn="ctr">
              <a:lnSpc>
                <a:spcPts val="9000"/>
              </a:lnSpc>
            </a:pPr>
          </a:p>
        </p:txBody>
      </p:sp>
      <p:grpSp>
        <p:nvGrpSpPr>
          <p:cNvPr name="Group 7" id="7"/>
          <p:cNvGrpSpPr/>
          <p:nvPr/>
        </p:nvGrpSpPr>
        <p:grpSpPr>
          <a:xfrm rot="0">
            <a:off x="5934915" y="6786868"/>
            <a:ext cx="1969664" cy="1944424"/>
            <a:chOff x="0" y="0"/>
            <a:chExt cx="2626219" cy="2592566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2626219" cy="2429253"/>
            </a:xfrm>
            <a:custGeom>
              <a:avLst/>
              <a:gdLst/>
              <a:ahLst/>
              <a:cxnLst/>
              <a:rect r="r" b="b" t="t" l="l"/>
              <a:pathLst>
                <a:path h="2429253" w="2626219">
                  <a:moveTo>
                    <a:pt x="0" y="0"/>
                  </a:moveTo>
                  <a:lnTo>
                    <a:pt x="2626219" y="0"/>
                  </a:lnTo>
                  <a:lnTo>
                    <a:pt x="2626219" y="2429253"/>
                  </a:lnTo>
                  <a:lnTo>
                    <a:pt x="0" y="242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l="0" t="0" r="0" b="0"/>
              </a:stretch>
            </a:blipFill>
          </p:spPr>
        </p:sp>
        <p:sp>
          <p:nvSpPr>
            <p:cNvPr name="Freeform 9" id="9"/>
            <p:cNvSpPr/>
            <p:nvPr/>
          </p:nvSpPr>
          <p:spPr>
            <a:xfrm flipH="false" flipV="false" rot="0">
              <a:off x="119990" y="5857"/>
              <a:ext cx="2386239" cy="2586708"/>
            </a:xfrm>
            <a:custGeom>
              <a:avLst/>
              <a:gdLst/>
              <a:ahLst/>
              <a:cxnLst/>
              <a:rect r="r" b="b" t="t" l="l"/>
              <a:pathLst>
                <a:path h="2586708" w="2386239">
                  <a:moveTo>
                    <a:pt x="0" y="0"/>
                  </a:moveTo>
                  <a:lnTo>
                    <a:pt x="2386239" y="0"/>
                  </a:lnTo>
                  <a:lnTo>
                    <a:pt x="2386239" y="2586709"/>
                  </a:lnTo>
                  <a:lnTo>
                    <a:pt x="0" y="258670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l="0" t="0" r="0" b="0"/>
              </a:stretch>
            </a:blipFill>
          </p:spPr>
        </p:sp>
      </p:grpSp>
      <p:grpSp>
        <p:nvGrpSpPr>
          <p:cNvPr name="Group 10" id="10"/>
          <p:cNvGrpSpPr/>
          <p:nvPr/>
        </p:nvGrpSpPr>
        <p:grpSpPr>
          <a:xfrm rot="0">
            <a:off x="10461785" y="6724257"/>
            <a:ext cx="2375265" cy="2007035"/>
            <a:chOff x="0" y="0"/>
            <a:chExt cx="3167020" cy="2676046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3167020" cy="2495608"/>
            </a:xfrm>
            <a:custGeom>
              <a:avLst/>
              <a:gdLst/>
              <a:ahLst/>
              <a:cxnLst/>
              <a:rect r="r" b="b" t="t" l="l"/>
              <a:pathLst>
                <a:path h="2495608" w="3167020">
                  <a:moveTo>
                    <a:pt x="0" y="0"/>
                  </a:moveTo>
                  <a:lnTo>
                    <a:pt x="3167020" y="0"/>
                  </a:lnTo>
                  <a:lnTo>
                    <a:pt x="3167020" y="2495608"/>
                  </a:lnTo>
                  <a:lnTo>
                    <a:pt x="0" y="249560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 l="0" t="-26142" r="-23668" b="0"/>
              </a:stretch>
            </a:blipFill>
          </p:spPr>
        </p:sp>
        <p:sp>
          <p:nvSpPr>
            <p:cNvPr name="Freeform 12" id="12"/>
            <p:cNvSpPr/>
            <p:nvPr/>
          </p:nvSpPr>
          <p:spPr>
            <a:xfrm flipH="false" flipV="false" rot="0">
              <a:off x="824196" y="418647"/>
              <a:ext cx="2082451" cy="2257399"/>
            </a:xfrm>
            <a:custGeom>
              <a:avLst/>
              <a:gdLst/>
              <a:ahLst/>
              <a:cxnLst/>
              <a:rect r="r" b="b" t="t" l="l"/>
              <a:pathLst>
                <a:path h="2257399" w="2082451">
                  <a:moveTo>
                    <a:pt x="0" y="0"/>
                  </a:moveTo>
                  <a:lnTo>
                    <a:pt x="2082450" y="0"/>
                  </a:lnTo>
                  <a:lnTo>
                    <a:pt x="2082450" y="2257399"/>
                  </a:lnTo>
                  <a:lnTo>
                    <a:pt x="0" y="225739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l="0" t="0" r="0" b="0"/>
              </a:stretch>
            </a:blipFill>
          </p:spPr>
        </p:sp>
      </p:grpSp>
      <p:grpSp>
        <p:nvGrpSpPr>
          <p:cNvPr name="Group 13" id="13"/>
          <p:cNvGrpSpPr/>
          <p:nvPr/>
        </p:nvGrpSpPr>
        <p:grpSpPr>
          <a:xfrm rot="0">
            <a:off x="14984554" y="4396508"/>
            <a:ext cx="1827881" cy="4219385"/>
            <a:chOff x="0" y="0"/>
            <a:chExt cx="2437175" cy="5625847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287625" y="0"/>
              <a:ext cx="2030521" cy="5625847"/>
            </a:xfrm>
            <a:custGeom>
              <a:avLst/>
              <a:gdLst/>
              <a:ahLst/>
              <a:cxnLst/>
              <a:rect r="r" b="b" t="t" l="l"/>
              <a:pathLst>
                <a:path h="5625847" w="2030521">
                  <a:moveTo>
                    <a:pt x="0" y="0"/>
                  </a:moveTo>
                  <a:lnTo>
                    <a:pt x="2030521" y="0"/>
                  </a:lnTo>
                  <a:lnTo>
                    <a:pt x="2030521" y="5625847"/>
                  </a:lnTo>
                  <a:lnTo>
                    <a:pt x="0" y="562584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/>
              <a:stretch>
                <a:fillRect l="0" t="0" r="0" b="0"/>
              </a:stretch>
            </a:blipFill>
          </p:spPr>
        </p:sp>
        <p:sp>
          <p:nvSpPr>
            <p:cNvPr name="Freeform 15" id="15"/>
            <p:cNvSpPr/>
            <p:nvPr/>
          </p:nvSpPr>
          <p:spPr>
            <a:xfrm flipH="false" flipV="false" rot="0">
              <a:off x="0" y="2000675"/>
              <a:ext cx="2437175" cy="2641924"/>
            </a:xfrm>
            <a:custGeom>
              <a:avLst/>
              <a:gdLst/>
              <a:ahLst/>
              <a:cxnLst/>
              <a:rect r="r" b="b" t="t" l="l"/>
              <a:pathLst>
                <a:path h="2641924" w="2437175">
                  <a:moveTo>
                    <a:pt x="0" y="0"/>
                  </a:moveTo>
                  <a:lnTo>
                    <a:pt x="2437175" y="0"/>
                  </a:lnTo>
                  <a:lnTo>
                    <a:pt x="2437175" y="2641923"/>
                  </a:lnTo>
                  <a:lnTo>
                    <a:pt x="0" y="264192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l="0" t="0" r="0" b="0"/>
              </a:stretch>
            </a:blipFill>
          </p:spPr>
        </p:sp>
      </p:grpSp>
      <p:grpSp>
        <p:nvGrpSpPr>
          <p:cNvPr name="Group 16" id="16"/>
          <p:cNvGrpSpPr/>
          <p:nvPr/>
        </p:nvGrpSpPr>
        <p:grpSpPr>
          <a:xfrm rot="0">
            <a:off x="0" y="9087267"/>
            <a:ext cx="18288000" cy="1199733"/>
            <a:chOff x="0" y="0"/>
            <a:chExt cx="4816593" cy="315979"/>
          </a:xfrm>
        </p:grpSpPr>
        <p:sp>
          <p:nvSpPr>
            <p:cNvPr name="Freeform 17" id="17"/>
            <p:cNvSpPr/>
            <p:nvPr/>
          </p:nvSpPr>
          <p:spPr>
            <a:xfrm flipH="false" flipV="false" rot="0">
              <a:off x="0" y="0"/>
              <a:ext cx="4816592" cy="315979"/>
            </a:xfrm>
            <a:custGeom>
              <a:avLst/>
              <a:gdLst/>
              <a:ahLst/>
              <a:cxnLst/>
              <a:rect r="r" b="b" t="t" l="l"/>
              <a:pathLst>
                <a:path h="315979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315979"/>
                  </a:lnTo>
                  <a:lnTo>
                    <a:pt x="0" y="315979"/>
                  </a:lnTo>
                  <a:close/>
                </a:path>
              </a:pathLst>
            </a:custGeom>
            <a:solidFill>
              <a:srgbClr val="7EBC00"/>
            </a:solidFill>
          </p:spPr>
        </p:sp>
        <p:sp>
          <p:nvSpPr>
            <p:cNvPr name="TextBox 18" id="18"/>
            <p:cNvSpPr txBox="true"/>
            <p:nvPr/>
          </p:nvSpPr>
          <p:spPr>
            <a:xfrm>
              <a:off x="0" y="-28575"/>
              <a:ext cx="4816593" cy="34455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06"/>
                </a:lnSpc>
              </a:pPr>
            </a:p>
          </p:txBody>
        </p:sp>
      </p:grpSp>
      <p:sp>
        <p:nvSpPr>
          <p:cNvPr name="Freeform 19" id="19"/>
          <p:cNvSpPr/>
          <p:nvPr/>
        </p:nvSpPr>
        <p:spPr>
          <a:xfrm flipH="false" flipV="false" rot="0">
            <a:off x="15871197" y="9255831"/>
            <a:ext cx="2130736" cy="862604"/>
          </a:xfrm>
          <a:custGeom>
            <a:avLst/>
            <a:gdLst/>
            <a:ahLst/>
            <a:cxnLst/>
            <a:rect r="r" b="b" t="t" l="l"/>
            <a:pathLst>
              <a:path h="862604" w="2130736">
                <a:moveTo>
                  <a:pt x="0" y="0"/>
                </a:moveTo>
                <a:lnTo>
                  <a:pt x="2130736" y="0"/>
                </a:lnTo>
                <a:lnTo>
                  <a:pt x="2130736" y="862604"/>
                </a:lnTo>
                <a:lnTo>
                  <a:pt x="0" y="862604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028700" y="2404527"/>
            <a:ext cx="16230600" cy="66827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518160" indent="-259080" lvl="1">
              <a:lnSpc>
                <a:spcPts val="3359"/>
              </a:lnSpc>
              <a:buFont typeface="Arial"/>
              <a:buChar char="•"/>
            </a:pPr>
            <a:r>
              <a:rPr lang="en-US" sz="240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Print out the cards of items which need sorting into the correct bin. You will need one set per team.</a:t>
            </a:r>
          </a:p>
          <a:p>
            <a:pPr algn="l">
              <a:lnSpc>
                <a:spcPts val="3359"/>
              </a:lnSpc>
            </a:pPr>
          </a:p>
          <a:p>
            <a:pPr algn="l" marL="518160" indent="-259080" lvl="1">
              <a:lnSpc>
                <a:spcPts val="3359"/>
              </a:lnSpc>
              <a:buFont typeface="Arial"/>
              <a:buChar char="•"/>
            </a:pPr>
            <a:r>
              <a:rPr lang="en-US" sz="240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Stick the following cards to a wall: recycling bin, general bin, food bin, supermarket, and rinse &amp; recycle. You will need one set per team. Note: choose the colour bins used in your area and write on the card if the bin is the general bin or recycling bin etc.</a:t>
            </a:r>
          </a:p>
          <a:p>
            <a:pPr algn="l">
              <a:lnSpc>
                <a:spcPts val="3359"/>
              </a:lnSpc>
            </a:pPr>
          </a:p>
          <a:p>
            <a:pPr algn="l" marL="518160" indent="-259080" lvl="1">
              <a:lnSpc>
                <a:spcPts val="3359"/>
              </a:lnSpc>
              <a:buFont typeface="Arial"/>
              <a:buChar char="•"/>
            </a:pPr>
            <a:r>
              <a:rPr lang="en-US" sz="240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Put students into teams and give them a set of  items to put in the bins. They need to run from one end of the room to the other and put the items next to the correct bin.</a:t>
            </a:r>
          </a:p>
          <a:p>
            <a:pPr algn="l">
              <a:lnSpc>
                <a:spcPts val="3359"/>
              </a:lnSpc>
            </a:pPr>
          </a:p>
          <a:p>
            <a:pPr algn="l" marL="518160" indent="-259080" lvl="1">
              <a:lnSpc>
                <a:spcPts val="3359"/>
              </a:lnSpc>
              <a:buFont typeface="Arial"/>
              <a:buChar char="•"/>
            </a:pPr>
            <a:r>
              <a:rPr lang="en-US" sz="240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The team will score 1 point for every item placed in the correct bin / sent for washing.</a:t>
            </a:r>
          </a:p>
          <a:p>
            <a:pPr algn="l">
              <a:lnSpc>
                <a:spcPts val="3359"/>
              </a:lnSpc>
            </a:pPr>
          </a:p>
          <a:p>
            <a:pPr algn="l" marL="518160" indent="-259080" lvl="1">
              <a:lnSpc>
                <a:spcPts val="3359"/>
              </a:lnSpc>
              <a:buFont typeface="Arial"/>
              <a:buChar char="•"/>
            </a:pPr>
            <a:r>
              <a:rPr lang="en-US" sz="240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The team will lose 1 point for every item placed in the incorrect bin.</a:t>
            </a:r>
          </a:p>
          <a:p>
            <a:pPr algn="l">
              <a:lnSpc>
                <a:spcPts val="3359"/>
              </a:lnSpc>
            </a:pPr>
          </a:p>
          <a:p>
            <a:pPr algn="l" marL="518160" indent="-259080" lvl="1">
              <a:lnSpc>
                <a:spcPts val="3359"/>
              </a:lnSpc>
              <a:buFont typeface="Arial"/>
              <a:buChar char="•"/>
            </a:pPr>
            <a:r>
              <a:rPr lang="en-US" sz="240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Add up the score at the end of the game &amp; announce the winning team!</a:t>
            </a:r>
          </a:p>
          <a:p>
            <a:pPr algn="l">
              <a:lnSpc>
                <a:spcPts val="3359"/>
              </a:lnSpc>
            </a:pPr>
          </a:p>
          <a:p>
            <a:pPr algn="l">
              <a:lnSpc>
                <a:spcPts val="3359"/>
              </a:lnSpc>
            </a:pPr>
          </a:p>
        </p:txBody>
      </p:sp>
      <p:sp>
        <p:nvSpPr>
          <p:cNvPr name="TextBox 3" id="3"/>
          <p:cNvSpPr txBox="true"/>
          <p:nvPr/>
        </p:nvSpPr>
        <p:spPr>
          <a:xfrm rot="0">
            <a:off x="1028700" y="952500"/>
            <a:ext cx="4464397" cy="71247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5879"/>
              </a:lnSpc>
              <a:spcBef>
                <a:spcPct val="0"/>
              </a:spcBef>
            </a:pPr>
            <a:r>
              <a:rPr lang="en-US" b="true" sz="4199" strike="noStrike" u="none">
                <a:solidFill>
                  <a:srgbClr val="7EBC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Let’s play a game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0" y="9087267"/>
            <a:ext cx="18288000" cy="1199733"/>
            <a:chOff x="0" y="0"/>
            <a:chExt cx="4816593" cy="315979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4816592" cy="315979"/>
            </a:xfrm>
            <a:custGeom>
              <a:avLst/>
              <a:gdLst/>
              <a:ahLst/>
              <a:cxnLst/>
              <a:rect r="r" b="b" t="t" l="l"/>
              <a:pathLst>
                <a:path h="315979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315979"/>
                  </a:lnTo>
                  <a:lnTo>
                    <a:pt x="0" y="315979"/>
                  </a:lnTo>
                  <a:close/>
                </a:path>
              </a:pathLst>
            </a:custGeom>
            <a:solidFill>
              <a:srgbClr val="7EBC00"/>
            </a:solidFill>
          </p:spPr>
        </p:sp>
        <p:sp>
          <p:nvSpPr>
            <p:cNvPr name="TextBox 6" id="6"/>
            <p:cNvSpPr txBox="true"/>
            <p:nvPr/>
          </p:nvSpPr>
          <p:spPr>
            <a:xfrm>
              <a:off x="0" y="-28575"/>
              <a:ext cx="4816593" cy="34455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06"/>
                </a:lnSpc>
              </a:pPr>
            </a:p>
          </p:txBody>
        </p:sp>
      </p:grpSp>
      <p:sp>
        <p:nvSpPr>
          <p:cNvPr name="Freeform 7" id="7"/>
          <p:cNvSpPr/>
          <p:nvPr/>
        </p:nvSpPr>
        <p:spPr>
          <a:xfrm flipH="false" flipV="false" rot="0">
            <a:off x="15871197" y="9255831"/>
            <a:ext cx="2130736" cy="862604"/>
          </a:xfrm>
          <a:custGeom>
            <a:avLst/>
            <a:gdLst/>
            <a:ahLst/>
            <a:cxnLst/>
            <a:rect r="r" b="b" t="t" l="l"/>
            <a:pathLst>
              <a:path h="862604" w="2130736">
                <a:moveTo>
                  <a:pt x="0" y="0"/>
                </a:moveTo>
                <a:lnTo>
                  <a:pt x="2130736" y="0"/>
                </a:lnTo>
                <a:lnTo>
                  <a:pt x="2130736" y="862604"/>
                </a:lnTo>
                <a:lnTo>
                  <a:pt x="0" y="8626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CBE0336E81A2643B97D09618D7DFB14" ma:contentTypeVersion="18" ma:contentTypeDescription="Create a new document." ma:contentTypeScope="" ma:versionID="943700304eaffd03c0a10b465f4d9dca">
  <xsd:schema xmlns:xsd="http://www.w3.org/2001/XMLSchema" xmlns:xs="http://www.w3.org/2001/XMLSchema" xmlns:p="http://schemas.microsoft.com/office/2006/metadata/properties" xmlns:ns2="ea7a39d2-ab4a-4539-93b5-e597713f9eeb" xmlns:ns3="f6c01b6f-15a2-4031-b0e9-df9e8f822d14" targetNamespace="http://schemas.microsoft.com/office/2006/metadata/properties" ma:root="true" ma:fieldsID="e39b28d19b0a60a5ce5aebb92a3888ef" ns2:_="" ns3:_="">
    <xsd:import namespace="ea7a39d2-ab4a-4539-93b5-e597713f9eeb"/>
    <xsd:import namespace="f6c01b6f-15a2-4031-b0e9-df9e8f822d1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3:TaxCatchAll" minOccurs="0"/>
                <xsd:element ref="ns2:lcf76f155ced4ddcb4097134ff3c332f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7a39d2-ab4a-4539-93b5-e597713f9ee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2" nillable="true" ma:displayName="Location" ma:indexed="true" ma:internalName="MediaServiceLocatio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033ca921-a75d-4d0b-866b-4ea1670f50c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6c01b6f-15a2-4031-b0e9-df9e8f822d14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65ea0d2d-c7cf-4d78-9483-1a32a76744f4}" ma:internalName="TaxCatchAll" ma:showField="CatchAllData" ma:web="f6c01b6f-15a2-4031-b0e9-df9e8f822d1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6c01b6f-15a2-4031-b0e9-df9e8f822d14" xsi:nil="true"/>
    <lcf76f155ced4ddcb4097134ff3c332f xmlns="ea7a39d2-ab4a-4539-93b5-e597713f9eeb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DAEDC6A8-F47A-461A-8F09-63269CC1F783}"/>
</file>

<file path=customXml/itemProps2.xml><?xml version="1.0" encoding="utf-8"?>
<ds:datastoreItem xmlns:ds="http://schemas.openxmlformats.org/officeDocument/2006/customXml" ds:itemID="{891D01F0-0C71-4D0F-9741-7EF5F0C9224A}"/>
</file>

<file path=customXml/itemProps3.xml><?xml version="1.0" encoding="utf-8"?>
<ds:datastoreItem xmlns:ds="http://schemas.openxmlformats.org/officeDocument/2006/customXml" ds:itemID="{FEF202AA-9A63-41C8-B687-16078D7802DC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School recycle right activity</dc:title>
  <cp:revision>1</cp:revision>
  <dcterms:created xsi:type="dcterms:W3CDTF">2006-08-16T00:00:00Z</dcterms:created>
  <dcterms:modified xsi:type="dcterms:W3CDTF">2011-08-01T06:04:30Z</dcterms:modified>
  <dc:identifier>DAGfphSsKjE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0x010100BCBE0336E81A2643B97D09618D7DFB14</vt:lpwstr>
  </property>
</Properties>
</file>